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6" r:id="rId4"/>
    <p:sldId id="262" r:id="rId5"/>
    <p:sldId id="263" r:id="rId6"/>
    <p:sldId id="264" r:id="rId7"/>
    <p:sldId id="274" r:id="rId8"/>
    <p:sldId id="276" r:id="rId9"/>
    <p:sldId id="269" r:id="rId10"/>
    <p:sldId id="270" r:id="rId11"/>
    <p:sldId id="283" r:id="rId12"/>
    <p:sldId id="265" r:id="rId13"/>
    <p:sldId id="266" r:id="rId14"/>
    <p:sldId id="281" r:id="rId15"/>
    <p:sldId id="282" r:id="rId16"/>
    <p:sldId id="272" r:id="rId17"/>
    <p:sldId id="271" r:id="rId18"/>
    <p:sldId id="273" r:id="rId19"/>
    <p:sldId id="284" r:id="rId20"/>
    <p:sldId id="280" r:id="rId21"/>
    <p:sldId id="275" r:id="rId22"/>
    <p:sldId id="277" r:id="rId23"/>
    <p:sldId id="285" r:id="rId24"/>
    <p:sldId id="287" r:id="rId25"/>
    <p:sldId id="257" r:id="rId26"/>
    <p:sldId id="259" r:id="rId27"/>
    <p:sldId id="260" r:id="rId28"/>
    <p:sldId id="261" r:id="rId29"/>
    <p:sldId id="288" r:id="rId30"/>
    <p:sldId id="289" r:id="rId31"/>
    <p:sldId id="290" r:id="rId32"/>
    <p:sldId id="291" r:id="rId33"/>
    <p:sldId id="292" r:id="rId3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varo Hu" initials="AH" lastIdx="1" clrIdx="0">
    <p:extLst>
      <p:ext uri="{19B8F6BF-5375-455C-9EA6-DF929625EA0E}">
        <p15:presenceInfo xmlns:p15="http://schemas.microsoft.com/office/powerpoint/2012/main" userId="f40b6ea22f430e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AC002D-E1B2-4F24-BBD0-15374753F81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462FDF8-7E12-4383-948D-859DE600054A}">
      <dgm:prSet/>
      <dgm:spPr/>
      <dgm:t>
        <a:bodyPr/>
        <a:lstStyle/>
        <a:p>
          <a:r>
            <a:rPr lang="en-US"/>
            <a:t>CSV file</a:t>
          </a:r>
        </a:p>
      </dgm:t>
    </dgm:pt>
    <dgm:pt modelId="{0E1A2C53-E54C-49F4-9F3E-412F28B69BE5}" type="parTrans" cxnId="{DEDEA007-5214-45EE-80F1-D4C2E6975F77}">
      <dgm:prSet/>
      <dgm:spPr/>
      <dgm:t>
        <a:bodyPr/>
        <a:lstStyle/>
        <a:p>
          <a:endParaRPr lang="en-US"/>
        </a:p>
      </dgm:t>
    </dgm:pt>
    <dgm:pt modelId="{83FAE437-C9B3-4A68-92E7-55D36608D0D0}" type="sibTrans" cxnId="{DEDEA007-5214-45EE-80F1-D4C2E6975F77}">
      <dgm:prSet/>
      <dgm:spPr/>
      <dgm:t>
        <a:bodyPr/>
        <a:lstStyle/>
        <a:p>
          <a:endParaRPr lang="en-US"/>
        </a:p>
      </dgm:t>
    </dgm:pt>
    <dgm:pt modelId="{237C172E-5B3D-470A-8F88-6AEFF2E63338}">
      <dgm:prSet/>
      <dgm:spPr/>
      <dgm:t>
        <a:bodyPr/>
        <a:lstStyle/>
        <a:p>
          <a:r>
            <a:rPr lang="en-US"/>
            <a:t>Contains player usage metrics </a:t>
          </a:r>
        </a:p>
      </dgm:t>
    </dgm:pt>
    <dgm:pt modelId="{27F872F3-AA8C-4E4B-90A4-0B2D718C2497}" type="parTrans" cxnId="{DA92681F-DA41-4209-8144-F93EB83CB564}">
      <dgm:prSet/>
      <dgm:spPr/>
      <dgm:t>
        <a:bodyPr/>
        <a:lstStyle/>
        <a:p>
          <a:endParaRPr lang="en-US"/>
        </a:p>
      </dgm:t>
    </dgm:pt>
    <dgm:pt modelId="{0A89EFEF-74AD-405F-9ABE-8FD991B6DB11}" type="sibTrans" cxnId="{DA92681F-DA41-4209-8144-F93EB83CB564}">
      <dgm:prSet/>
      <dgm:spPr/>
      <dgm:t>
        <a:bodyPr/>
        <a:lstStyle/>
        <a:p>
          <a:endParaRPr lang="en-US"/>
        </a:p>
      </dgm:t>
    </dgm:pt>
    <dgm:pt modelId="{B3E19576-DF20-472F-8F0E-B4E52A1EE0A1}">
      <dgm:prSet/>
      <dgm:spPr/>
      <dgm:t>
        <a:bodyPr/>
        <a:lstStyle/>
        <a:p>
          <a:r>
            <a:rPr lang="en-US"/>
            <a:t>Many corrupted rows (500,000 out of 1,700,000)</a:t>
          </a:r>
        </a:p>
      </dgm:t>
    </dgm:pt>
    <dgm:pt modelId="{1A81570F-E2ED-499B-82F9-9375F5F3F35C}" type="parTrans" cxnId="{D019FECB-7246-4DA3-B7C8-DCA2CF050A7D}">
      <dgm:prSet/>
      <dgm:spPr/>
      <dgm:t>
        <a:bodyPr/>
        <a:lstStyle/>
        <a:p>
          <a:endParaRPr lang="en-US"/>
        </a:p>
      </dgm:t>
    </dgm:pt>
    <dgm:pt modelId="{0A691187-97D4-4471-BCCC-F40442E95E2E}" type="sibTrans" cxnId="{D019FECB-7246-4DA3-B7C8-DCA2CF050A7D}">
      <dgm:prSet/>
      <dgm:spPr/>
      <dgm:t>
        <a:bodyPr/>
        <a:lstStyle/>
        <a:p>
          <a:endParaRPr lang="en-US"/>
        </a:p>
      </dgm:t>
    </dgm:pt>
    <dgm:pt modelId="{66719BFC-3E69-48DC-A5AE-80F6F91A647D}">
      <dgm:prSet/>
      <dgm:spPr/>
      <dgm:t>
        <a:bodyPr/>
        <a:lstStyle/>
        <a:p>
          <a:r>
            <a:rPr lang="en-US"/>
            <a:t>Cleaned in Python and Excel resulting table ~1,500,000 rows</a:t>
          </a:r>
        </a:p>
      </dgm:t>
    </dgm:pt>
    <dgm:pt modelId="{0C25EDDA-9FE8-4A77-9BDC-C1FDCC5CAF6F}" type="parTrans" cxnId="{C038B569-B97B-4088-9D36-C65732093E98}">
      <dgm:prSet/>
      <dgm:spPr/>
      <dgm:t>
        <a:bodyPr/>
        <a:lstStyle/>
        <a:p>
          <a:endParaRPr lang="en-US"/>
        </a:p>
      </dgm:t>
    </dgm:pt>
    <dgm:pt modelId="{8630AB4D-54B0-46DE-B378-76CD422E40A0}" type="sibTrans" cxnId="{C038B569-B97B-4088-9D36-C65732093E98}">
      <dgm:prSet/>
      <dgm:spPr/>
      <dgm:t>
        <a:bodyPr/>
        <a:lstStyle/>
        <a:p>
          <a:endParaRPr lang="en-US"/>
        </a:p>
      </dgm:t>
    </dgm:pt>
    <dgm:pt modelId="{8D65436A-07A2-40CE-9CA0-9E88132CB266}">
      <dgm:prSet/>
      <dgm:spPr/>
      <dgm:t>
        <a:bodyPr/>
        <a:lstStyle/>
        <a:p>
          <a:r>
            <a:rPr lang="en-US"/>
            <a:t>JSON file</a:t>
          </a:r>
        </a:p>
      </dgm:t>
    </dgm:pt>
    <dgm:pt modelId="{673EEE93-2C77-40AC-AF96-DD83E9F83392}" type="parTrans" cxnId="{627BCA1E-E0FD-4FAA-B915-F3ADD1A46C90}">
      <dgm:prSet/>
      <dgm:spPr/>
      <dgm:t>
        <a:bodyPr/>
        <a:lstStyle/>
        <a:p>
          <a:endParaRPr lang="en-US"/>
        </a:p>
      </dgm:t>
    </dgm:pt>
    <dgm:pt modelId="{70726F60-EC46-4853-A7CF-9B09F1C4D27D}" type="sibTrans" cxnId="{627BCA1E-E0FD-4FAA-B915-F3ADD1A46C90}">
      <dgm:prSet/>
      <dgm:spPr/>
      <dgm:t>
        <a:bodyPr/>
        <a:lstStyle/>
        <a:p>
          <a:endParaRPr lang="en-US"/>
        </a:p>
      </dgm:t>
    </dgm:pt>
    <dgm:pt modelId="{E271A9BB-5153-424C-8D30-57AFC5166301}">
      <dgm:prSet/>
      <dgm:spPr/>
      <dgm:t>
        <a:bodyPr/>
        <a:lstStyle/>
        <a:p>
          <a:r>
            <a:rPr lang="en-US"/>
            <a:t>Contains 5 hours of player metrics</a:t>
          </a:r>
        </a:p>
      </dgm:t>
    </dgm:pt>
    <dgm:pt modelId="{7B8198F5-F87B-49FE-950B-87F5E448540C}" type="parTrans" cxnId="{069C288B-2206-4C01-A2D3-C989243FB293}">
      <dgm:prSet/>
      <dgm:spPr/>
      <dgm:t>
        <a:bodyPr/>
        <a:lstStyle/>
        <a:p>
          <a:endParaRPr lang="en-US"/>
        </a:p>
      </dgm:t>
    </dgm:pt>
    <dgm:pt modelId="{5EFCA13D-4FE2-47FD-AC2F-365668722795}" type="sibTrans" cxnId="{069C288B-2206-4C01-A2D3-C989243FB293}">
      <dgm:prSet/>
      <dgm:spPr/>
      <dgm:t>
        <a:bodyPr/>
        <a:lstStyle/>
        <a:p>
          <a:endParaRPr lang="en-US"/>
        </a:p>
      </dgm:t>
    </dgm:pt>
    <dgm:pt modelId="{0D37859A-570B-4F04-9679-50B4D86933F1}">
      <dgm:prSet/>
      <dgm:spPr/>
      <dgm:t>
        <a:bodyPr/>
        <a:lstStyle/>
        <a:p>
          <a:r>
            <a:rPr lang="en-US"/>
            <a:t>Split into two tables, 1 for each JSON endpoint</a:t>
          </a:r>
        </a:p>
      </dgm:t>
    </dgm:pt>
    <dgm:pt modelId="{2EEFD777-8D73-4842-8BEC-C79C53F94B5C}" type="parTrans" cxnId="{E0A696EE-26AD-4743-A54E-80AE6311EDF4}">
      <dgm:prSet/>
      <dgm:spPr/>
      <dgm:t>
        <a:bodyPr/>
        <a:lstStyle/>
        <a:p>
          <a:endParaRPr lang="en-US"/>
        </a:p>
      </dgm:t>
    </dgm:pt>
    <dgm:pt modelId="{9210A96E-0886-4DF1-A178-87C3B8D55CE9}" type="sibTrans" cxnId="{E0A696EE-26AD-4743-A54E-80AE6311EDF4}">
      <dgm:prSet/>
      <dgm:spPr/>
      <dgm:t>
        <a:bodyPr/>
        <a:lstStyle/>
        <a:p>
          <a:endParaRPr lang="en-US"/>
        </a:p>
      </dgm:t>
    </dgm:pt>
    <dgm:pt modelId="{3E988398-B2F6-420C-90A1-9611D8E918A2}" type="pres">
      <dgm:prSet presAssocID="{CDAC002D-E1B2-4F24-BBD0-15374753F816}" presName="linear" presStyleCnt="0">
        <dgm:presLayoutVars>
          <dgm:animLvl val="lvl"/>
          <dgm:resizeHandles val="exact"/>
        </dgm:presLayoutVars>
      </dgm:prSet>
      <dgm:spPr/>
    </dgm:pt>
    <dgm:pt modelId="{477A6F0E-5C3E-4A04-B339-8074B8657D49}" type="pres">
      <dgm:prSet presAssocID="{A462FDF8-7E12-4383-948D-859DE60005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D9E18BA-E287-4A08-B2E9-20D8412759C1}" type="pres">
      <dgm:prSet presAssocID="{A462FDF8-7E12-4383-948D-859DE600054A}" presName="childText" presStyleLbl="revTx" presStyleIdx="0" presStyleCnt="2">
        <dgm:presLayoutVars>
          <dgm:bulletEnabled val="1"/>
        </dgm:presLayoutVars>
      </dgm:prSet>
      <dgm:spPr/>
    </dgm:pt>
    <dgm:pt modelId="{E63E4F3F-9991-4216-B3F9-70980FABDFDC}" type="pres">
      <dgm:prSet presAssocID="{8D65436A-07A2-40CE-9CA0-9E88132CB26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5B5A23C-5EAB-46DD-BA04-616805DF3408}" type="pres">
      <dgm:prSet presAssocID="{8D65436A-07A2-40CE-9CA0-9E88132CB26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EDEA007-5214-45EE-80F1-D4C2E6975F77}" srcId="{CDAC002D-E1B2-4F24-BBD0-15374753F816}" destId="{A462FDF8-7E12-4383-948D-859DE600054A}" srcOrd="0" destOrd="0" parTransId="{0E1A2C53-E54C-49F4-9F3E-412F28B69BE5}" sibTransId="{83FAE437-C9B3-4A68-92E7-55D36608D0D0}"/>
    <dgm:cxn modelId="{627BCA1E-E0FD-4FAA-B915-F3ADD1A46C90}" srcId="{CDAC002D-E1B2-4F24-BBD0-15374753F816}" destId="{8D65436A-07A2-40CE-9CA0-9E88132CB266}" srcOrd="1" destOrd="0" parTransId="{673EEE93-2C77-40AC-AF96-DD83E9F83392}" sibTransId="{70726F60-EC46-4853-A7CF-9B09F1C4D27D}"/>
    <dgm:cxn modelId="{DA92681F-DA41-4209-8144-F93EB83CB564}" srcId="{A462FDF8-7E12-4383-948D-859DE600054A}" destId="{237C172E-5B3D-470A-8F88-6AEFF2E63338}" srcOrd="0" destOrd="0" parTransId="{27F872F3-AA8C-4E4B-90A4-0B2D718C2497}" sibTransId="{0A89EFEF-74AD-405F-9ABE-8FD991B6DB11}"/>
    <dgm:cxn modelId="{C038B569-B97B-4088-9D36-C65732093E98}" srcId="{B3E19576-DF20-472F-8F0E-B4E52A1EE0A1}" destId="{66719BFC-3E69-48DC-A5AE-80F6F91A647D}" srcOrd="0" destOrd="0" parTransId="{0C25EDDA-9FE8-4A77-9BDC-C1FDCC5CAF6F}" sibTransId="{8630AB4D-54B0-46DE-B378-76CD422E40A0}"/>
    <dgm:cxn modelId="{CE23AE4D-3BCB-4417-8EEE-0F7D49C52E02}" type="presOf" srcId="{B3E19576-DF20-472F-8F0E-B4E52A1EE0A1}" destId="{6D9E18BA-E287-4A08-B2E9-20D8412759C1}" srcOrd="0" destOrd="1" presId="urn:microsoft.com/office/officeart/2005/8/layout/vList2"/>
    <dgm:cxn modelId="{C9A5474E-909C-47D1-AB5C-21F91361A588}" type="presOf" srcId="{66719BFC-3E69-48DC-A5AE-80F6F91A647D}" destId="{6D9E18BA-E287-4A08-B2E9-20D8412759C1}" srcOrd="0" destOrd="2" presId="urn:microsoft.com/office/officeart/2005/8/layout/vList2"/>
    <dgm:cxn modelId="{ADFCCB50-6112-40D0-9A7E-4A8A3C040ADD}" type="presOf" srcId="{237C172E-5B3D-470A-8F88-6AEFF2E63338}" destId="{6D9E18BA-E287-4A08-B2E9-20D8412759C1}" srcOrd="0" destOrd="0" presId="urn:microsoft.com/office/officeart/2005/8/layout/vList2"/>
    <dgm:cxn modelId="{07D78371-7F56-4119-8C4B-5B8498589307}" type="presOf" srcId="{A462FDF8-7E12-4383-948D-859DE600054A}" destId="{477A6F0E-5C3E-4A04-B339-8074B8657D49}" srcOrd="0" destOrd="0" presId="urn:microsoft.com/office/officeart/2005/8/layout/vList2"/>
    <dgm:cxn modelId="{069C288B-2206-4C01-A2D3-C989243FB293}" srcId="{8D65436A-07A2-40CE-9CA0-9E88132CB266}" destId="{E271A9BB-5153-424C-8D30-57AFC5166301}" srcOrd="0" destOrd="0" parTransId="{7B8198F5-F87B-49FE-950B-87F5E448540C}" sibTransId="{5EFCA13D-4FE2-47FD-AC2F-365668722795}"/>
    <dgm:cxn modelId="{2DC7BF97-93FC-45D1-B1EC-CFD30E98834C}" type="presOf" srcId="{0D37859A-570B-4F04-9679-50B4D86933F1}" destId="{65B5A23C-5EAB-46DD-BA04-616805DF3408}" srcOrd="0" destOrd="1" presId="urn:microsoft.com/office/officeart/2005/8/layout/vList2"/>
    <dgm:cxn modelId="{94E086A3-EAF6-49A8-AACC-4725C2F7B48F}" type="presOf" srcId="{CDAC002D-E1B2-4F24-BBD0-15374753F816}" destId="{3E988398-B2F6-420C-90A1-9611D8E918A2}" srcOrd="0" destOrd="0" presId="urn:microsoft.com/office/officeart/2005/8/layout/vList2"/>
    <dgm:cxn modelId="{E1B257B7-561D-4C72-A735-FCCAF44288E9}" type="presOf" srcId="{8D65436A-07A2-40CE-9CA0-9E88132CB266}" destId="{E63E4F3F-9991-4216-B3F9-70980FABDFDC}" srcOrd="0" destOrd="0" presId="urn:microsoft.com/office/officeart/2005/8/layout/vList2"/>
    <dgm:cxn modelId="{D019FECB-7246-4DA3-B7C8-DCA2CF050A7D}" srcId="{A462FDF8-7E12-4383-948D-859DE600054A}" destId="{B3E19576-DF20-472F-8F0E-B4E52A1EE0A1}" srcOrd="1" destOrd="0" parTransId="{1A81570F-E2ED-499B-82F9-9375F5F3F35C}" sibTransId="{0A691187-97D4-4471-BCCC-F40442E95E2E}"/>
    <dgm:cxn modelId="{87131CEB-B52B-4346-BB73-245CCCD829DA}" type="presOf" srcId="{E271A9BB-5153-424C-8D30-57AFC5166301}" destId="{65B5A23C-5EAB-46DD-BA04-616805DF3408}" srcOrd="0" destOrd="0" presId="urn:microsoft.com/office/officeart/2005/8/layout/vList2"/>
    <dgm:cxn modelId="{E0A696EE-26AD-4743-A54E-80AE6311EDF4}" srcId="{8D65436A-07A2-40CE-9CA0-9E88132CB266}" destId="{0D37859A-570B-4F04-9679-50B4D86933F1}" srcOrd="1" destOrd="0" parTransId="{2EEFD777-8D73-4842-8BEC-C79C53F94B5C}" sibTransId="{9210A96E-0886-4DF1-A178-87C3B8D55CE9}"/>
    <dgm:cxn modelId="{62FCE7F4-0C7C-453C-BEF3-BB9D756B225F}" type="presParOf" srcId="{3E988398-B2F6-420C-90A1-9611D8E918A2}" destId="{477A6F0E-5C3E-4A04-B339-8074B8657D49}" srcOrd="0" destOrd="0" presId="urn:microsoft.com/office/officeart/2005/8/layout/vList2"/>
    <dgm:cxn modelId="{3B3FD46C-8F81-4871-AE85-857CA382E0FB}" type="presParOf" srcId="{3E988398-B2F6-420C-90A1-9611D8E918A2}" destId="{6D9E18BA-E287-4A08-B2E9-20D8412759C1}" srcOrd="1" destOrd="0" presId="urn:microsoft.com/office/officeart/2005/8/layout/vList2"/>
    <dgm:cxn modelId="{4A278D27-9CBF-461A-8255-004F0AE211D5}" type="presParOf" srcId="{3E988398-B2F6-420C-90A1-9611D8E918A2}" destId="{E63E4F3F-9991-4216-B3F9-70980FABDFDC}" srcOrd="2" destOrd="0" presId="urn:microsoft.com/office/officeart/2005/8/layout/vList2"/>
    <dgm:cxn modelId="{AE8F05D3-3D56-4F9C-B335-63DEA9C92E27}" type="presParOf" srcId="{3E988398-B2F6-420C-90A1-9611D8E918A2}" destId="{65B5A23C-5EAB-46DD-BA04-616805DF340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29B7F9-0F95-44DF-ACE4-23B022E5EA3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2122E34-325C-4EDD-B235-5B2E39CB7E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full_data -&gt; from CSV</a:t>
          </a:r>
        </a:p>
      </dgm:t>
    </dgm:pt>
    <dgm:pt modelId="{46E92910-B45D-4E94-9DB6-EDB415C887F1}" type="parTrans" cxnId="{A928EA8D-4FCA-44A5-B4D9-A41182C32EDB}">
      <dgm:prSet/>
      <dgm:spPr/>
      <dgm:t>
        <a:bodyPr/>
        <a:lstStyle/>
        <a:p>
          <a:endParaRPr lang="en-US"/>
        </a:p>
      </dgm:t>
    </dgm:pt>
    <dgm:pt modelId="{04E93DAB-111C-4F16-8DB7-F722A327DE60}" type="sibTrans" cxnId="{A928EA8D-4FCA-44A5-B4D9-A41182C32EDB}">
      <dgm:prSet/>
      <dgm:spPr/>
      <dgm:t>
        <a:bodyPr/>
        <a:lstStyle/>
        <a:p>
          <a:endParaRPr lang="en-US"/>
        </a:p>
      </dgm:t>
    </dgm:pt>
    <dgm:pt modelId="{A5523BF1-99D7-40DE-9CD5-8536540135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Contains each player session, character they used, map, playtime, etc. Essentially usage data</a:t>
          </a:r>
        </a:p>
        <a:p>
          <a:pPr>
            <a:lnSpc>
              <a:spcPct val="100000"/>
            </a:lnSpc>
          </a:pPr>
          <a:r>
            <a:rPr lang="en-US" dirty="0"/>
            <a:t>1.7 million rows</a:t>
          </a:r>
        </a:p>
      </dgm:t>
    </dgm:pt>
    <dgm:pt modelId="{A50A1A38-9B33-47ED-8CDC-6FBFA5F8FE15}" type="parTrans" cxnId="{35F0FB37-23D5-4E0F-AABA-C7C07DD4A2CB}">
      <dgm:prSet/>
      <dgm:spPr/>
      <dgm:t>
        <a:bodyPr/>
        <a:lstStyle/>
        <a:p>
          <a:endParaRPr lang="en-US"/>
        </a:p>
      </dgm:t>
    </dgm:pt>
    <dgm:pt modelId="{A3CCC330-8F93-407D-85D9-0CC176364C25}" type="sibTrans" cxnId="{35F0FB37-23D5-4E0F-AABA-C7C07DD4A2CB}">
      <dgm:prSet/>
      <dgm:spPr/>
      <dgm:t>
        <a:bodyPr/>
        <a:lstStyle/>
        <a:p>
          <a:endParaRPr lang="en-US"/>
        </a:p>
      </dgm:t>
    </dgm:pt>
    <dgm:pt modelId="{A8A415E0-9A6C-48EF-B978-BE587ED4DE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Added columns: SESSION_TIME, DAY_NUM</a:t>
          </a:r>
        </a:p>
      </dgm:t>
    </dgm:pt>
    <dgm:pt modelId="{3E8E8757-7E20-499D-A952-F63E36FFC767}" type="parTrans" cxnId="{D82400FD-2106-492A-8F6A-D8BBB0B34A16}">
      <dgm:prSet/>
      <dgm:spPr/>
      <dgm:t>
        <a:bodyPr/>
        <a:lstStyle/>
        <a:p>
          <a:endParaRPr lang="en-US"/>
        </a:p>
      </dgm:t>
    </dgm:pt>
    <dgm:pt modelId="{006DEEC3-060C-48E7-AC5B-B68AA2857105}" type="sibTrans" cxnId="{D82400FD-2106-492A-8F6A-D8BBB0B34A16}">
      <dgm:prSet/>
      <dgm:spPr/>
      <dgm:t>
        <a:bodyPr/>
        <a:lstStyle/>
        <a:p>
          <a:endParaRPr lang="en-US"/>
        </a:p>
      </dgm:t>
    </dgm:pt>
    <dgm:pt modelId="{E4E995CA-34BD-4D57-B56D-B213FC9EAA04}">
      <dgm:prSet/>
      <dgm:spPr/>
      <dgm:t>
        <a:bodyPr/>
        <a:lstStyle/>
        <a:p>
          <a:r>
            <a:rPr lang="en-US"/>
            <a:t>Will help in analysis</a:t>
          </a:r>
        </a:p>
      </dgm:t>
    </dgm:pt>
    <dgm:pt modelId="{5999ABE5-44EF-4984-A2F8-250C1EBF647A}" type="parTrans" cxnId="{308CE0CD-093C-402B-8419-0038206AB11F}">
      <dgm:prSet/>
      <dgm:spPr/>
      <dgm:t>
        <a:bodyPr/>
        <a:lstStyle/>
        <a:p>
          <a:endParaRPr lang="en-US"/>
        </a:p>
      </dgm:t>
    </dgm:pt>
    <dgm:pt modelId="{F83B4CBA-DADD-4551-BED0-20EAB42BB87A}" type="sibTrans" cxnId="{308CE0CD-093C-402B-8419-0038206AB11F}">
      <dgm:prSet/>
      <dgm:spPr/>
      <dgm:t>
        <a:bodyPr/>
        <a:lstStyle/>
        <a:p>
          <a:endParaRPr lang="en-US"/>
        </a:p>
      </dgm:t>
    </dgm:pt>
    <dgm:pt modelId="{F61298F0-623D-46DD-91E3-7430BFBD561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sessions -&gt; from JSON</a:t>
          </a:r>
        </a:p>
      </dgm:t>
    </dgm:pt>
    <dgm:pt modelId="{0E922CD5-6DCE-4B86-A950-A1DFFFACD6C8}" type="parTrans" cxnId="{8A614F4A-60CD-4D37-A143-61B84ABD0286}">
      <dgm:prSet/>
      <dgm:spPr/>
      <dgm:t>
        <a:bodyPr/>
        <a:lstStyle/>
        <a:p>
          <a:endParaRPr lang="en-US"/>
        </a:p>
      </dgm:t>
    </dgm:pt>
    <dgm:pt modelId="{7C24B8CC-2139-4595-BCC0-AB6C9ED418F2}" type="sibTrans" cxnId="{8A614F4A-60CD-4D37-A143-61B84ABD0286}">
      <dgm:prSet/>
      <dgm:spPr/>
      <dgm:t>
        <a:bodyPr/>
        <a:lstStyle/>
        <a:p>
          <a:endParaRPr lang="en-US"/>
        </a:p>
      </dgm:t>
    </dgm:pt>
    <dgm:pt modelId="{B204740D-4709-43B9-8683-B6DD1F8B6DE6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More usage metrics, but these can be joined to the “weapons” table.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Subset of 5 hours of data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~100,000 rows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Added “date” column from Timestamp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endParaRPr lang="en-US" dirty="0"/>
        </a:p>
      </dgm:t>
    </dgm:pt>
    <dgm:pt modelId="{B91C125A-5D9C-4628-9DEF-AA92FDA5C9E4}" type="parTrans" cxnId="{052CD5C0-7F6C-4769-8799-971B3039BB21}">
      <dgm:prSet/>
      <dgm:spPr/>
      <dgm:t>
        <a:bodyPr/>
        <a:lstStyle/>
        <a:p>
          <a:endParaRPr lang="en-US"/>
        </a:p>
      </dgm:t>
    </dgm:pt>
    <dgm:pt modelId="{659F248F-CA06-4D50-A5A3-A2D465706779}" type="sibTrans" cxnId="{052CD5C0-7F6C-4769-8799-971B3039BB21}">
      <dgm:prSet/>
      <dgm:spPr/>
      <dgm:t>
        <a:bodyPr/>
        <a:lstStyle/>
        <a:p>
          <a:endParaRPr lang="en-US"/>
        </a:p>
      </dgm:t>
    </dgm:pt>
    <dgm:pt modelId="{2F4AA2A5-40B7-4A8C-8FFB-0B4ABD56B1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weapons -&gt; from JSON</a:t>
          </a:r>
        </a:p>
      </dgm:t>
    </dgm:pt>
    <dgm:pt modelId="{99455728-3271-4854-B35F-14321E3652AB}" type="parTrans" cxnId="{E06DF9B5-67C8-48F7-9CF1-FA629DE6FAEB}">
      <dgm:prSet/>
      <dgm:spPr/>
      <dgm:t>
        <a:bodyPr/>
        <a:lstStyle/>
        <a:p>
          <a:endParaRPr lang="en-US"/>
        </a:p>
      </dgm:t>
    </dgm:pt>
    <dgm:pt modelId="{8FB9FD9C-0484-472D-997A-E03C788894DA}" type="sibTrans" cxnId="{E06DF9B5-67C8-48F7-9CF1-FA629DE6FAEB}">
      <dgm:prSet/>
      <dgm:spPr/>
      <dgm:t>
        <a:bodyPr/>
        <a:lstStyle/>
        <a:p>
          <a:endParaRPr lang="en-US"/>
        </a:p>
      </dgm:t>
    </dgm:pt>
    <dgm:pt modelId="{16D20995-5C3E-4EC2-A80C-C43B060177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Contains the character, type of weapon, amount and types of damage, etc. </a:t>
          </a:r>
        </a:p>
        <a:p>
          <a:pPr>
            <a:lnSpc>
              <a:spcPct val="100000"/>
            </a:lnSpc>
          </a:pPr>
          <a:r>
            <a:rPr lang="en-US" dirty="0"/>
            <a:t>~700,000 rows </a:t>
          </a:r>
        </a:p>
        <a:p>
          <a:pPr>
            <a:lnSpc>
              <a:spcPct val="100000"/>
            </a:lnSpc>
          </a:pPr>
          <a:r>
            <a:rPr lang="en-US" dirty="0"/>
            <a:t>Joins to “context” table in one-to-many relationship</a:t>
          </a:r>
        </a:p>
      </dgm:t>
    </dgm:pt>
    <dgm:pt modelId="{4E58E431-85C5-400F-AA20-E451F2A7F1F1}" type="parTrans" cxnId="{562B1CCE-19A0-4879-96A0-B8CFBB71E47A}">
      <dgm:prSet/>
      <dgm:spPr/>
      <dgm:t>
        <a:bodyPr/>
        <a:lstStyle/>
        <a:p>
          <a:endParaRPr lang="en-US"/>
        </a:p>
      </dgm:t>
    </dgm:pt>
    <dgm:pt modelId="{76EB3CD5-A5C5-480C-A84D-9C629B498E35}" type="sibTrans" cxnId="{562B1CCE-19A0-4879-96A0-B8CFBB71E47A}">
      <dgm:prSet/>
      <dgm:spPr/>
      <dgm:t>
        <a:bodyPr/>
        <a:lstStyle/>
        <a:p>
          <a:endParaRPr lang="en-US"/>
        </a:p>
      </dgm:t>
    </dgm:pt>
    <dgm:pt modelId="{9E6AE80E-D193-4422-910A-C882BC12932A}" type="pres">
      <dgm:prSet presAssocID="{7029B7F9-0F95-44DF-ACE4-23B022E5EA3D}" presName="root" presStyleCnt="0">
        <dgm:presLayoutVars>
          <dgm:dir/>
          <dgm:resizeHandles val="exact"/>
        </dgm:presLayoutVars>
      </dgm:prSet>
      <dgm:spPr/>
    </dgm:pt>
    <dgm:pt modelId="{9F865193-26AA-4A6D-A113-761BB8DC654E}" type="pres">
      <dgm:prSet presAssocID="{02122E34-325C-4EDD-B235-5B2E39CB7E31}" presName="compNode" presStyleCnt="0"/>
      <dgm:spPr/>
    </dgm:pt>
    <dgm:pt modelId="{CF85F98B-D68E-4431-97C0-8B099A2802E1}" type="pres">
      <dgm:prSet presAssocID="{02122E34-325C-4EDD-B235-5B2E39CB7E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B18145F-FF10-4866-BA80-8B1CCB306526}" type="pres">
      <dgm:prSet presAssocID="{02122E34-325C-4EDD-B235-5B2E39CB7E31}" presName="iconSpace" presStyleCnt="0"/>
      <dgm:spPr/>
    </dgm:pt>
    <dgm:pt modelId="{412777C0-C65D-484B-8106-C74AD07459AC}" type="pres">
      <dgm:prSet presAssocID="{02122E34-325C-4EDD-B235-5B2E39CB7E31}" presName="parTx" presStyleLbl="revTx" presStyleIdx="0" presStyleCnt="6">
        <dgm:presLayoutVars>
          <dgm:chMax val="0"/>
          <dgm:chPref val="0"/>
        </dgm:presLayoutVars>
      </dgm:prSet>
      <dgm:spPr/>
    </dgm:pt>
    <dgm:pt modelId="{0C04C0A3-AE2A-4DA8-A23C-D4490B7D3342}" type="pres">
      <dgm:prSet presAssocID="{02122E34-325C-4EDD-B235-5B2E39CB7E31}" presName="txSpace" presStyleCnt="0"/>
      <dgm:spPr/>
    </dgm:pt>
    <dgm:pt modelId="{8A36073F-4B04-4E18-A48C-9C9B07C385D3}" type="pres">
      <dgm:prSet presAssocID="{02122E34-325C-4EDD-B235-5B2E39CB7E31}" presName="desTx" presStyleLbl="revTx" presStyleIdx="1" presStyleCnt="6" custLinFactNeighborX="-654" custLinFactNeighborY="-433">
        <dgm:presLayoutVars/>
      </dgm:prSet>
      <dgm:spPr/>
    </dgm:pt>
    <dgm:pt modelId="{F96F67D6-C56C-43D7-8D79-2CDEC5B148B5}" type="pres">
      <dgm:prSet presAssocID="{04E93DAB-111C-4F16-8DB7-F722A327DE60}" presName="sibTrans" presStyleCnt="0"/>
      <dgm:spPr/>
    </dgm:pt>
    <dgm:pt modelId="{0C6E9BD7-2E3B-40B2-83DE-54350EC60D52}" type="pres">
      <dgm:prSet presAssocID="{F61298F0-623D-46DD-91E3-7430BFBD5613}" presName="compNode" presStyleCnt="0"/>
      <dgm:spPr/>
    </dgm:pt>
    <dgm:pt modelId="{FD79F225-7B61-4B79-AE10-A70B56973261}" type="pres">
      <dgm:prSet presAssocID="{F61298F0-623D-46DD-91E3-7430BFBD56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2DF2A6AF-CE8A-4A53-A513-102694CCBAC3}" type="pres">
      <dgm:prSet presAssocID="{F61298F0-623D-46DD-91E3-7430BFBD5613}" presName="iconSpace" presStyleCnt="0"/>
      <dgm:spPr/>
    </dgm:pt>
    <dgm:pt modelId="{4BE6CC73-31A9-468F-945D-DEC2F58EE08F}" type="pres">
      <dgm:prSet presAssocID="{F61298F0-623D-46DD-91E3-7430BFBD5613}" presName="parTx" presStyleLbl="revTx" presStyleIdx="2" presStyleCnt="6">
        <dgm:presLayoutVars>
          <dgm:chMax val="0"/>
          <dgm:chPref val="0"/>
        </dgm:presLayoutVars>
      </dgm:prSet>
      <dgm:spPr/>
    </dgm:pt>
    <dgm:pt modelId="{57B3B217-E0F3-4AD6-809B-A501EA6C3AFF}" type="pres">
      <dgm:prSet presAssocID="{F61298F0-623D-46DD-91E3-7430BFBD5613}" presName="txSpace" presStyleCnt="0"/>
      <dgm:spPr/>
    </dgm:pt>
    <dgm:pt modelId="{F53C7C69-A1CD-46F2-B1D6-AE8EDA52AC5C}" type="pres">
      <dgm:prSet presAssocID="{F61298F0-623D-46DD-91E3-7430BFBD5613}" presName="desTx" presStyleLbl="revTx" presStyleIdx="3" presStyleCnt="6" custScaleX="115532">
        <dgm:presLayoutVars/>
      </dgm:prSet>
      <dgm:spPr/>
    </dgm:pt>
    <dgm:pt modelId="{93CAFB1E-5296-4965-AC4F-05B706C59CE5}" type="pres">
      <dgm:prSet presAssocID="{7C24B8CC-2139-4595-BCC0-AB6C9ED418F2}" presName="sibTrans" presStyleCnt="0"/>
      <dgm:spPr/>
    </dgm:pt>
    <dgm:pt modelId="{26B5B5F4-C228-490E-B0BE-776156C187CB}" type="pres">
      <dgm:prSet presAssocID="{2F4AA2A5-40B7-4A8C-8FFB-0B4ABD56B16F}" presName="compNode" presStyleCnt="0"/>
      <dgm:spPr/>
    </dgm:pt>
    <dgm:pt modelId="{4B61D2C3-C094-4131-A535-2F1F0415992F}" type="pres">
      <dgm:prSet presAssocID="{2F4AA2A5-40B7-4A8C-8FFB-0B4ABD56B1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E2D8CFDC-B83C-42B5-B07B-AEF0429BF3E8}" type="pres">
      <dgm:prSet presAssocID="{2F4AA2A5-40B7-4A8C-8FFB-0B4ABD56B16F}" presName="iconSpace" presStyleCnt="0"/>
      <dgm:spPr/>
    </dgm:pt>
    <dgm:pt modelId="{00C04AD0-9EB0-41DB-8184-C83E54028092}" type="pres">
      <dgm:prSet presAssocID="{2F4AA2A5-40B7-4A8C-8FFB-0B4ABD56B16F}" presName="parTx" presStyleLbl="revTx" presStyleIdx="4" presStyleCnt="6">
        <dgm:presLayoutVars>
          <dgm:chMax val="0"/>
          <dgm:chPref val="0"/>
        </dgm:presLayoutVars>
      </dgm:prSet>
      <dgm:spPr/>
    </dgm:pt>
    <dgm:pt modelId="{32E7ED2C-B105-44A2-91E9-868D29FCCC8A}" type="pres">
      <dgm:prSet presAssocID="{2F4AA2A5-40B7-4A8C-8FFB-0B4ABD56B16F}" presName="txSpace" presStyleCnt="0"/>
      <dgm:spPr/>
    </dgm:pt>
    <dgm:pt modelId="{B24F19EE-D9E6-47B0-835D-78D3B4FC0A41}" type="pres">
      <dgm:prSet presAssocID="{2F4AA2A5-40B7-4A8C-8FFB-0B4ABD56B16F}" presName="desTx" presStyleLbl="revTx" presStyleIdx="5" presStyleCnt="6">
        <dgm:presLayoutVars/>
      </dgm:prSet>
      <dgm:spPr/>
    </dgm:pt>
  </dgm:ptLst>
  <dgm:cxnLst>
    <dgm:cxn modelId="{0BB9C034-4F46-4AAE-8C90-C0D7EB84AEC6}" type="presOf" srcId="{A8A415E0-9A6C-48EF-B978-BE587ED4DE7F}" destId="{8A36073F-4B04-4E18-A48C-9C9B07C385D3}" srcOrd="0" destOrd="1" presId="urn:microsoft.com/office/officeart/2018/2/layout/IconLabelDescriptionList"/>
    <dgm:cxn modelId="{35F0FB37-23D5-4E0F-AABA-C7C07DD4A2CB}" srcId="{02122E34-325C-4EDD-B235-5B2E39CB7E31}" destId="{A5523BF1-99D7-40DE-9CD5-8536540135BD}" srcOrd="0" destOrd="0" parTransId="{A50A1A38-9B33-47ED-8CDC-6FBFA5F8FE15}" sibTransId="{A3CCC330-8F93-407D-85D9-0CC176364C25}"/>
    <dgm:cxn modelId="{277F254A-66D9-4F77-8B59-4A1D248DA677}" type="presOf" srcId="{2F4AA2A5-40B7-4A8C-8FFB-0B4ABD56B16F}" destId="{00C04AD0-9EB0-41DB-8184-C83E54028092}" srcOrd="0" destOrd="0" presId="urn:microsoft.com/office/officeart/2018/2/layout/IconLabelDescriptionList"/>
    <dgm:cxn modelId="{8A614F4A-60CD-4D37-A143-61B84ABD0286}" srcId="{7029B7F9-0F95-44DF-ACE4-23B022E5EA3D}" destId="{F61298F0-623D-46DD-91E3-7430BFBD5613}" srcOrd="1" destOrd="0" parTransId="{0E922CD5-6DCE-4B86-A950-A1DFFFACD6C8}" sibTransId="{7C24B8CC-2139-4595-BCC0-AB6C9ED418F2}"/>
    <dgm:cxn modelId="{5F366C51-F37F-49C5-A4EA-5B8BBFEC30CD}" type="presOf" srcId="{E4E995CA-34BD-4D57-B56D-B213FC9EAA04}" destId="{8A36073F-4B04-4E18-A48C-9C9B07C385D3}" srcOrd="0" destOrd="2" presId="urn:microsoft.com/office/officeart/2018/2/layout/IconLabelDescriptionList"/>
    <dgm:cxn modelId="{A928EA8D-4FCA-44A5-B4D9-A41182C32EDB}" srcId="{7029B7F9-0F95-44DF-ACE4-23B022E5EA3D}" destId="{02122E34-325C-4EDD-B235-5B2E39CB7E31}" srcOrd="0" destOrd="0" parTransId="{46E92910-B45D-4E94-9DB6-EDB415C887F1}" sibTransId="{04E93DAB-111C-4F16-8DB7-F722A327DE60}"/>
    <dgm:cxn modelId="{81E79B9D-6A03-4B0C-9E90-6F37B1282675}" type="presOf" srcId="{16D20995-5C3E-4EC2-A80C-C43B06017712}" destId="{B24F19EE-D9E6-47B0-835D-78D3B4FC0A41}" srcOrd="0" destOrd="0" presId="urn:microsoft.com/office/officeart/2018/2/layout/IconLabelDescriptionList"/>
    <dgm:cxn modelId="{E2ACF1A2-AA00-476C-8873-571BD273E787}" type="presOf" srcId="{02122E34-325C-4EDD-B235-5B2E39CB7E31}" destId="{412777C0-C65D-484B-8106-C74AD07459AC}" srcOrd="0" destOrd="0" presId="urn:microsoft.com/office/officeart/2018/2/layout/IconLabelDescriptionList"/>
    <dgm:cxn modelId="{A2C775AB-2213-41E8-A31D-9694E94C0C1C}" type="presOf" srcId="{F61298F0-623D-46DD-91E3-7430BFBD5613}" destId="{4BE6CC73-31A9-468F-945D-DEC2F58EE08F}" srcOrd="0" destOrd="0" presId="urn:microsoft.com/office/officeart/2018/2/layout/IconLabelDescriptionList"/>
    <dgm:cxn modelId="{E06DF9B5-67C8-48F7-9CF1-FA629DE6FAEB}" srcId="{7029B7F9-0F95-44DF-ACE4-23B022E5EA3D}" destId="{2F4AA2A5-40B7-4A8C-8FFB-0B4ABD56B16F}" srcOrd="2" destOrd="0" parTransId="{99455728-3271-4854-B35F-14321E3652AB}" sibTransId="{8FB9FD9C-0484-472D-997A-E03C788894DA}"/>
    <dgm:cxn modelId="{2C9D0FBB-72DC-429E-89BC-76D326FA1299}" type="presOf" srcId="{7029B7F9-0F95-44DF-ACE4-23B022E5EA3D}" destId="{9E6AE80E-D193-4422-910A-C882BC12932A}" srcOrd="0" destOrd="0" presId="urn:microsoft.com/office/officeart/2018/2/layout/IconLabelDescriptionList"/>
    <dgm:cxn modelId="{052CD5C0-7F6C-4769-8799-971B3039BB21}" srcId="{F61298F0-623D-46DD-91E3-7430BFBD5613}" destId="{B204740D-4709-43B9-8683-B6DD1F8B6DE6}" srcOrd="0" destOrd="0" parTransId="{B91C125A-5D9C-4628-9DEF-AA92FDA5C9E4}" sibTransId="{659F248F-CA06-4D50-A5A3-A2D465706779}"/>
    <dgm:cxn modelId="{D80643CB-BB32-477E-A929-ACF96E8A0864}" type="presOf" srcId="{A5523BF1-99D7-40DE-9CD5-8536540135BD}" destId="{8A36073F-4B04-4E18-A48C-9C9B07C385D3}" srcOrd="0" destOrd="0" presId="urn:microsoft.com/office/officeart/2018/2/layout/IconLabelDescriptionList"/>
    <dgm:cxn modelId="{308CE0CD-093C-402B-8419-0038206AB11F}" srcId="{A8A415E0-9A6C-48EF-B978-BE587ED4DE7F}" destId="{E4E995CA-34BD-4D57-B56D-B213FC9EAA04}" srcOrd="0" destOrd="0" parTransId="{5999ABE5-44EF-4984-A2F8-250C1EBF647A}" sibTransId="{F83B4CBA-DADD-4551-BED0-20EAB42BB87A}"/>
    <dgm:cxn modelId="{562B1CCE-19A0-4879-96A0-B8CFBB71E47A}" srcId="{2F4AA2A5-40B7-4A8C-8FFB-0B4ABD56B16F}" destId="{16D20995-5C3E-4EC2-A80C-C43B06017712}" srcOrd="0" destOrd="0" parTransId="{4E58E431-85C5-400F-AA20-E451F2A7F1F1}" sibTransId="{76EB3CD5-A5C5-480C-A84D-9C629B498E35}"/>
    <dgm:cxn modelId="{0C185CD1-DED2-4A7D-BE69-1B3DC2C52FF8}" type="presOf" srcId="{B204740D-4709-43B9-8683-B6DD1F8B6DE6}" destId="{F53C7C69-A1CD-46F2-B1D6-AE8EDA52AC5C}" srcOrd="0" destOrd="0" presId="urn:microsoft.com/office/officeart/2018/2/layout/IconLabelDescriptionList"/>
    <dgm:cxn modelId="{D82400FD-2106-492A-8F6A-D8BBB0B34A16}" srcId="{02122E34-325C-4EDD-B235-5B2E39CB7E31}" destId="{A8A415E0-9A6C-48EF-B978-BE587ED4DE7F}" srcOrd="1" destOrd="0" parTransId="{3E8E8757-7E20-499D-A952-F63E36FFC767}" sibTransId="{006DEEC3-060C-48E7-AC5B-B68AA2857105}"/>
    <dgm:cxn modelId="{2DEEECDF-2F82-460E-ABA9-E74C5D06590A}" type="presParOf" srcId="{9E6AE80E-D193-4422-910A-C882BC12932A}" destId="{9F865193-26AA-4A6D-A113-761BB8DC654E}" srcOrd="0" destOrd="0" presId="urn:microsoft.com/office/officeart/2018/2/layout/IconLabelDescriptionList"/>
    <dgm:cxn modelId="{16A89134-854E-4562-A51D-BC9FDE8B89EF}" type="presParOf" srcId="{9F865193-26AA-4A6D-A113-761BB8DC654E}" destId="{CF85F98B-D68E-4431-97C0-8B099A2802E1}" srcOrd="0" destOrd="0" presId="urn:microsoft.com/office/officeart/2018/2/layout/IconLabelDescriptionList"/>
    <dgm:cxn modelId="{BEC6EDF7-2E63-4E87-92CB-2F5CA364B6F5}" type="presParOf" srcId="{9F865193-26AA-4A6D-A113-761BB8DC654E}" destId="{CB18145F-FF10-4866-BA80-8B1CCB306526}" srcOrd="1" destOrd="0" presId="urn:microsoft.com/office/officeart/2018/2/layout/IconLabelDescriptionList"/>
    <dgm:cxn modelId="{C1E404BF-7212-4D13-9F0E-8443F4F600C8}" type="presParOf" srcId="{9F865193-26AA-4A6D-A113-761BB8DC654E}" destId="{412777C0-C65D-484B-8106-C74AD07459AC}" srcOrd="2" destOrd="0" presId="urn:microsoft.com/office/officeart/2018/2/layout/IconLabelDescriptionList"/>
    <dgm:cxn modelId="{9BDA06C1-5956-43F1-8E2B-84C224608919}" type="presParOf" srcId="{9F865193-26AA-4A6D-A113-761BB8DC654E}" destId="{0C04C0A3-AE2A-4DA8-A23C-D4490B7D3342}" srcOrd="3" destOrd="0" presId="urn:microsoft.com/office/officeart/2018/2/layout/IconLabelDescriptionList"/>
    <dgm:cxn modelId="{54A4B533-5643-447C-9153-C6962D1ADF83}" type="presParOf" srcId="{9F865193-26AA-4A6D-A113-761BB8DC654E}" destId="{8A36073F-4B04-4E18-A48C-9C9B07C385D3}" srcOrd="4" destOrd="0" presId="urn:microsoft.com/office/officeart/2018/2/layout/IconLabelDescriptionList"/>
    <dgm:cxn modelId="{D1907CC0-C001-44B1-B14A-59DBBCC646E7}" type="presParOf" srcId="{9E6AE80E-D193-4422-910A-C882BC12932A}" destId="{F96F67D6-C56C-43D7-8D79-2CDEC5B148B5}" srcOrd="1" destOrd="0" presId="urn:microsoft.com/office/officeart/2018/2/layout/IconLabelDescriptionList"/>
    <dgm:cxn modelId="{24E633CE-A161-45C7-8F0F-EB12C6F1EEF9}" type="presParOf" srcId="{9E6AE80E-D193-4422-910A-C882BC12932A}" destId="{0C6E9BD7-2E3B-40B2-83DE-54350EC60D52}" srcOrd="2" destOrd="0" presId="urn:microsoft.com/office/officeart/2018/2/layout/IconLabelDescriptionList"/>
    <dgm:cxn modelId="{B04ACD03-061F-4FAC-B526-323E09903FAD}" type="presParOf" srcId="{0C6E9BD7-2E3B-40B2-83DE-54350EC60D52}" destId="{FD79F225-7B61-4B79-AE10-A70B56973261}" srcOrd="0" destOrd="0" presId="urn:microsoft.com/office/officeart/2018/2/layout/IconLabelDescriptionList"/>
    <dgm:cxn modelId="{805031B8-07FB-443A-A33C-7B69F575C581}" type="presParOf" srcId="{0C6E9BD7-2E3B-40B2-83DE-54350EC60D52}" destId="{2DF2A6AF-CE8A-4A53-A513-102694CCBAC3}" srcOrd="1" destOrd="0" presId="urn:microsoft.com/office/officeart/2018/2/layout/IconLabelDescriptionList"/>
    <dgm:cxn modelId="{0C3B96EF-C3ED-4C83-B06E-E01F7F29401D}" type="presParOf" srcId="{0C6E9BD7-2E3B-40B2-83DE-54350EC60D52}" destId="{4BE6CC73-31A9-468F-945D-DEC2F58EE08F}" srcOrd="2" destOrd="0" presId="urn:microsoft.com/office/officeart/2018/2/layout/IconLabelDescriptionList"/>
    <dgm:cxn modelId="{629AB20F-6418-4035-8B5C-E94F39DC52A9}" type="presParOf" srcId="{0C6E9BD7-2E3B-40B2-83DE-54350EC60D52}" destId="{57B3B217-E0F3-4AD6-809B-A501EA6C3AFF}" srcOrd="3" destOrd="0" presId="urn:microsoft.com/office/officeart/2018/2/layout/IconLabelDescriptionList"/>
    <dgm:cxn modelId="{02935E1B-442D-4220-A0C9-D099F114573D}" type="presParOf" srcId="{0C6E9BD7-2E3B-40B2-83DE-54350EC60D52}" destId="{F53C7C69-A1CD-46F2-B1D6-AE8EDA52AC5C}" srcOrd="4" destOrd="0" presId="urn:microsoft.com/office/officeart/2018/2/layout/IconLabelDescriptionList"/>
    <dgm:cxn modelId="{E5DA4D7A-14A0-4548-A5A5-40B871F9AA0A}" type="presParOf" srcId="{9E6AE80E-D193-4422-910A-C882BC12932A}" destId="{93CAFB1E-5296-4965-AC4F-05B706C59CE5}" srcOrd="3" destOrd="0" presId="urn:microsoft.com/office/officeart/2018/2/layout/IconLabelDescriptionList"/>
    <dgm:cxn modelId="{C7895430-35EB-407F-9391-4A7BC5B34A2C}" type="presParOf" srcId="{9E6AE80E-D193-4422-910A-C882BC12932A}" destId="{26B5B5F4-C228-490E-B0BE-776156C187CB}" srcOrd="4" destOrd="0" presId="urn:microsoft.com/office/officeart/2018/2/layout/IconLabelDescriptionList"/>
    <dgm:cxn modelId="{12D22548-4835-48BC-A1C6-071B903D4FB4}" type="presParOf" srcId="{26B5B5F4-C228-490E-B0BE-776156C187CB}" destId="{4B61D2C3-C094-4131-A535-2F1F0415992F}" srcOrd="0" destOrd="0" presId="urn:microsoft.com/office/officeart/2018/2/layout/IconLabelDescriptionList"/>
    <dgm:cxn modelId="{C20535D1-7A05-40B3-B1B3-5F855A08F606}" type="presParOf" srcId="{26B5B5F4-C228-490E-B0BE-776156C187CB}" destId="{E2D8CFDC-B83C-42B5-B07B-AEF0429BF3E8}" srcOrd="1" destOrd="0" presId="urn:microsoft.com/office/officeart/2018/2/layout/IconLabelDescriptionList"/>
    <dgm:cxn modelId="{BCEA8178-65B6-47FF-B4BE-CF7F727E6271}" type="presParOf" srcId="{26B5B5F4-C228-490E-B0BE-776156C187CB}" destId="{00C04AD0-9EB0-41DB-8184-C83E54028092}" srcOrd="2" destOrd="0" presId="urn:microsoft.com/office/officeart/2018/2/layout/IconLabelDescriptionList"/>
    <dgm:cxn modelId="{AB06EE50-9112-4EEF-A34D-B9C774FA7897}" type="presParOf" srcId="{26B5B5F4-C228-490E-B0BE-776156C187CB}" destId="{32E7ED2C-B105-44A2-91E9-868D29FCCC8A}" srcOrd="3" destOrd="0" presId="urn:microsoft.com/office/officeart/2018/2/layout/IconLabelDescriptionList"/>
    <dgm:cxn modelId="{AA5611F1-758D-46A7-BF92-02566C4DF65E}" type="presParOf" srcId="{26B5B5F4-C228-490E-B0BE-776156C187CB}" destId="{B24F19EE-D9E6-47B0-835D-78D3B4FC0A4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A6F0E-5C3E-4A04-B339-8074B8657D49}">
      <dsp:nvSpPr>
        <dsp:cNvPr id="0" name=""/>
        <dsp:cNvSpPr/>
      </dsp:nvSpPr>
      <dsp:spPr>
        <a:xfrm>
          <a:off x="0" y="12163"/>
          <a:ext cx="6364224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CSV file</a:t>
          </a:r>
        </a:p>
      </dsp:txBody>
      <dsp:txXfrm>
        <a:off x="43321" y="55484"/>
        <a:ext cx="6277582" cy="800803"/>
      </dsp:txXfrm>
    </dsp:sp>
    <dsp:sp modelId="{6D9E18BA-E287-4A08-B2E9-20D8412759C1}">
      <dsp:nvSpPr>
        <dsp:cNvPr id="0" name=""/>
        <dsp:cNvSpPr/>
      </dsp:nvSpPr>
      <dsp:spPr>
        <a:xfrm>
          <a:off x="0" y="899608"/>
          <a:ext cx="6364224" cy="2297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Contains player usage metrics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Many corrupted rows (500,000 out of 1,700,000)</a:t>
          </a:r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Cleaned in Python and Excel resulting table ~1,500,000 rows</a:t>
          </a:r>
        </a:p>
      </dsp:txBody>
      <dsp:txXfrm>
        <a:off x="0" y="899608"/>
        <a:ext cx="6364224" cy="2297700"/>
      </dsp:txXfrm>
    </dsp:sp>
    <dsp:sp modelId="{E63E4F3F-9991-4216-B3F9-70980FABDFDC}">
      <dsp:nvSpPr>
        <dsp:cNvPr id="0" name=""/>
        <dsp:cNvSpPr/>
      </dsp:nvSpPr>
      <dsp:spPr>
        <a:xfrm>
          <a:off x="0" y="3197308"/>
          <a:ext cx="6364224" cy="887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JSON file</a:t>
          </a:r>
        </a:p>
      </dsp:txBody>
      <dsp:txXfrm>
        <a:off x="43321" y="3240629"/>
        <a:ext cx="6277582" cy="800803"/>
      </dsp:txXfrm>
    </dsp:sp>
    <dsp:sp modelId="{65B5A23C-5EAB-46DD-BA04-616805DF3408}">
      <dsp:nvSpPr>
        <dsp:cNvPr id="0" name=""/>
        <dsp:cNvSpPr/>
      </dsp:nvSpPr>
      <dsp:spPr>
        <a:xfrm>
          <a:off x="0" y="4084753"/>
          <a:ext cx="6364224" cy="1416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Contains 5 hours of player metrics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Split into two tables, 1 for each JSON endpoint</a:t>
          </a:r>
        </a:p>
      </dsp:txBody>
      <dsp:txXfrm>
        <a:off x="0" y="4084753"/>
        <a:ext cx="6364224" cy="1416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5F98B-D68E-4431-97C0-8B099A2802E1}">
      <dsp:nvSpPr>
        <dsp:cNvPr id="0" name=""/>
        <dsp:cNvSpPr/>
      </dsp:nvSpPr>
      <dsp:spPr>
        <a:xfrm>
          <a:off x="9663" y="0"/>
          <a:ext cx="1087163" cy="1050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777C0-C65D-484B-8106-C74AD07459AC}">
      <dsp:nvSpPr>
        <dsp:cNvPr id="0" name=""/>
        <dsp:cNvSpPr/>
      </dsp:nvSpPr>
      <dsp:spPr>
        <a:xfrm>
          <a:off x="9663" y="1220694"/>
          <a:ext cx="3106182" cy="450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full_data -&gt; from CSV</a:t>
          </a:r>
        </a:p>
      </dsp:txBody>
      <dsp:txXfrm>
        <a:off x="9663" y="1220694"/>
        <a:ext cx="3106182" cy="450233"/>
      </dsp:txXfrm>
    </dsp:sp>
    <dsp:sp modelId="{8A36073F-4B04-4E18-A48C-9C9B07C385D3}">
      <dsp:nvSpPr>
        <dsp:cNvPr id="0" name=""/>
        <dsp:cNvSpPr/>
      </dsp:nvSpPr>
      <dsp:spPr>
        <a:xfrm>
          <a:off x="0" y="1739914"/>
          <a:ext cx="3106182" cy="234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Contains each player session, character they used, map, playtime, etc. Essentially usage data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1.7 million rows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Added columns: SESSION_TIME, DAY_NUM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Will help in analysis</a:t>
          </a:r>
        </a:p>
      </dsp:txBody>
      <dsp:txXfrm>
        <a:off x="0" y="1739914"/>
        <a:ext cx="3106182" cy="2344855"/>
      </dsp:txXfrm>
    </dsp:sp>
    <dsp:sp modelId="{FD79F225-7B61-4B79-AE10-A70B56973261}">
      <dsp:nvSpPr>
        <dsp:cNvPr id="0" name=""/>
        <dsp:cNvSpPr/>
      </dsp:nvSpPr>
      <dsp:spPr>
        <a:xfrm>
          <a:off x="3900653" y="0"/>
          <a:ext cx="1087163" cy="1050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6CC73-31A9-468F-945D-DEC2F58EE08F}">
      <dsp:nvSpPr>
        <dsp:cNvPr id="0" name=""/>
        <dsp:cNvSpPr/>
      </dsp:nvSpPr>
      <dsp:spPr>
        <a:xfrm>
          <a:off x="3900653" y="1220694"/>
          <a:ext cx="3106182" cy="450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sessions -&gt; from JSON</a:t>
          </a:r>
        </a:p>
      </dsp:txBody>
      <dsp:txXfrm>
        <a:off x="3900653" y="1220694"/>
        <a:ext cx="3106182" cy="450233"/>
      </dsp:txXfrm>
    </dsp:sp>
    <dsp:sp modelId="{F53C7C69-A1CD-46F2-B1D6-AE8EDA52AC5C}">
      <dsp:nvSpPr>
        <dsp:cNvPr id="0" name=""/>
        <dsp:cNvSpPr/>
      </dsp:nvSpPr>
      <dsp:spPr>
        <a:xfrm>
          <a:off x="3659427" y="1750067"/>
          <a:ext cx="3588634" cy="234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More usage metrics, but these can be joined to the “weapons” table.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Subset of 5 hours of data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~100,000 rows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Added “date” column from Timestamp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700" kern="1200" dirty="0"/>
        </a:p>
      </dsp:txBody>
      <dsp:txXfrm>
        <a:off x="3659427" y="1750067"/>
        <a:ext cx="3588634" cy="2344855"/>
      </dsp:txXfrm>
    </dsp:sp>
    <dsp:sp modelId="{4B61D2C3-C094-4131-A535-2F1F0415992F}">
      <dsp:nvSpPr>
        <dsp:cNvPr id="0" name=""/>
        <dsp:cNvSpPr/>
      </dsp:nvSpPr>
      <dsp:spPr>
        <a:xfrm>
          <a:off x="7791644" y="0"/>
          <a:ext cx="1087163" cy="1050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04AD0-9EB0-41DB-8184-C83E54028092}">
      <dsp:nvSpPr>
        <dsp:cNvPr id="0" name=""/>
        <dsp:cNvSpPr/>
      </dsp:nvSpPr>
      <dsp:spPr>
        <a:xfrm>
          <a:off x="7791644" y="1220694"/>
          <a:ext cx="3106182" cy="450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 dirty="0"/>
            <a:t>weapons -&gt; from JSON</a:t>
          </a:r>
        </a:p>
      </dsp:txBody>
      <dsp:txXfrm>
        <a:off x="7791644" y="1220694"/>
        <a:ext cx="3106182" cy="450233"/>
      </dsp:txXfrm>
    </dsp:sp>
    <dsp:sp modelId="{B24F19EE-D9E6-47B0-835D-78D3B4FC0A41}">
      <dsp:nvSpPr>
        <dsp:cNvPr id="0" name=""/>
        <dsp:cNvSpPr/>
      </dsp:nvSpPr>
      <dsp:spPr>
        <a:xfrm>
          <a:off x="7791644" y="1750067"/>
          <a:ext cx="3106182" cy="234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Contains the character, type of weapon, amount and types of damage, etc.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~700,000 rows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Joins to “context” table in one-to-many relationship</a:t>
          </a:r>
        </a:p>
      </dsp:txBody>
      <dsp:txXfrm>
        <a:off x="7791644" y="1750067"/>
        <a:ext cx="3106182" cy="2344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8EE6-EB6F-404F-8B04-96DA21F04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D6D8A-A70C-45F5-AA73-AD29D8AD1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9DB25-EE6B-441C-BD8B-59D273E9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51508-D636-4A7E-9EF4-FD151DDA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88EA0-A771-4277-A99F-C6345493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0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9B840-DC35-49E5-A7C9-76539642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1BD20-5648-4339-9B04-65741B917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4E-61EF-4502-9E58-7799EDB5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200F9-708A-4547-AB4B-3D502259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38377-8BF8-4B0A-A6E9-58F0368B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3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78B26-BC04-42C9-B062-1949D3178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CBE3B-89FC-49F6-9BEA-E99F66F8F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576E-76CC-4B0A-8D74-6E9C9C7E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24A4B-7829-4D13-9E0D-50E96E39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24A5-6052-4749-9422-26D98E0C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1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CCE9-44AC-4788-936B-557E7C1B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91A29-51EB-4E32-A5EE-8FEA41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67E0-773A-412E-82F6-27BA3180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13D25-BE96-4200-ACE3-1F762045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C37CD-9D85-4487-A173-63B7B3A0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7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EC5B-5A6E-4B75-9622-92C2F6CC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74AC-94CA-459B-B90F-BDFFF7BB7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2105D-5F84-4329-A24E-27F69F6AC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CAD77-4016-4928-98F3-0BF0BA18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BB6DC-9ED2-4BF6-B3F6-403BDF25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5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93C8-8BCD-42CE-8BDD-FA5F35F4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E079-7116-4EA6-A73C-3EFE38ED1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153B7-D67A-460C-B304-D5071063C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B822F-B6BE-45CB-9AA1-EDA1A2FA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4082D-FB5C-41D5-B3F9-E6E87F0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F6EB9-AF22-496D-89E6-AB3527BD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31C9F-B1B0-4A2D-B4FA-2985597C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B4E17-E521-46B0-85F6-9993E9178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F18EA-DE80-4CEC-A5CF-7CF6BB88F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B85B5-0081-499D-A4C5-68D95B5F0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474B-930F-4923-8A68-E3362597D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5E80E-CD14-451B-8DE2-2C34AC4D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DBFD13-775B-4505-8229-D3A9EC796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C5278-FC11-484C-B895-7070E561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3EA3-F53D-4CDA-B913-2854CD90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9BA84-86A0-4436-8712-A2548D2A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83297-823E-4C3D-9ED4-4DE2A07A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BCE5-BAC2-4CE9-AA80-E78C75F4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5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AF385-71BC-464C-B37B-9BAE7B7C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EE73A-F610-415A-B4A9-36E7AFC5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CED7-E561-49BE-B4A5-199E12F5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1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3740-E635-4410-B9C9-FBDFB87D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4DA7-0300-4CEC-918D-94A25329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8FB49-A70F-4420-BB4E-F408742A2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6FD3D-F829-4E58-9670-268B91BF3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68976-7C6E-4CED-A8E6-1B1C7204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3ABD6-AF7F-44D0-8D0A-7FD2A41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2175-6C99-4F48-945A-C6580618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44A744-C460-47F7-9FE9-014C7B174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69BD4-7496-4E4D-B84D-03AFEF478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08AD1-246E-47CD-AE92-E9A494F6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5FA03-33F9-4312-8949-0AD3120D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EBB7E-AB88-4951-AF47-E0AB743B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1F253-1C3B-4F3F-AE9C-7165E41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4BDB1-D65B-4A5E-8067-64A38E1F5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E46BE-2377-4F03-A3C3-470B48861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9C448-F0A4-472D-9C8B-0BA9B85EE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5687F-C88B-4C1B-80F1-A7467BA40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8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45247-7C79-454C-BA38-6778A91A6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Cleaning the Data and Analyzing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33055-F8F1-4A27-A664-E8552E63B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Alvaro Hu</a:t>
            </a:r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2050" name="Picture 2" descr="Image result for borderlands">
            <a:extLst>
              <a:ext uri="{FF2B5EF4-FFF2-40B4-BE49-F238E27FC236}">
                <a16:creationId xmlns:a16="http://schemas.microsoft.com/office/drawing/2014/main" id="{459CBA02-9A6D-4E95-870E-1DC87A624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164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7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2AC44-C911-466C-9DC2-DA6B62B1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Playtime By Month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F3377-48F6-4944-80A5-E8B3FFE6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Winter break/vacation affecting player behavior?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227076CD-2302-4189-BC8E-B0A58595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522" y="2425219"/>
            <a:ext cx="5659478" cy="3847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D9390DCC-6B62-45BC-886D-5BB639524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326" y="2425219"/>
            <a:ext cx="5570353" cy="3851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5986CC-D03F-4377-8348-7C8D434BA15E}"/>
              </a:ext>
            </a:extLst>
          </p:cNvPr>
          <p:cNvSpPr txBox="1"/>
          <p:nvPr/>
        </p:nvSpPr>
        <p:spPr>
          <a:xfrm>
            <a:off x="639191" y="6435378"/>
            <a:ext cx="602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Additional analyses in written form in Appendix slide 31</a:t>
            </a:r>
          </a:p>
        </p:txBody>
      </p:sp>
    </p:spTree>
    <p:extLst>
      <p:ext uri="{BB962C8B-B14F-4D97-AF65-F5344CB8AC3E}">
        <p14:creationId xmlns:p14="http://schemas.microsoft.com/office/powerpoint/2010/main" val="361642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8FD74D4-C0F3-4E5B-9628-885593F0B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4BC26-885E-49B1-98FA-8777B3D2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4" y="901283"/>
            <a:ext cx="4898135" cy="1346693"/>
          </a:xfrm>
        </p:spPr>
        <p:txBody>
          <a:bodyPr>
            <a:normAutofit/>
          </a:bodyPr>
          <a:lstStyle/>
          <a:p>
            <a:r>
              <a:rPr lang="en-US" sz="4000"/>
              <a:t>Summary on Playtimes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7CFD9A-AD7C-42E8-898D-F51A83B12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90E7C-F8BD-43D3-A794-7FC734C43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753" y="1895476"/>
            <a:ext cx="6509590" cy="5493248"/>
          </a:xfrm>
        </p:spPr>
        <p:txBody>
          <a:bodyPr>
            <a:normAutofit/>
          </a:bodyPr>
          <a:lstStyle/>
          <a:p>
            <a:r>
              <a:rPr lang="en-US" sz="2000" dirty="0"/>
              <a:t>October (release month) had the most unique players by far</a:t>
            </a:r>
          </a:p>
          <a:p>
            <a:pPr lvl="1"/>
            <a:r>
              <a:rPr lang="en-US" sz="2000" dirty="0"/>
              <a:t>Player count peaks on weekends. </a:t>
            </a:r>
          </a:p>
          <a:p>
            <a:r>
              <a:rPr lang="en-US" sz="2000" dirty="0"/>
              <a:t>Though less players now, still play for the same time (~1 hour)</a:t>
            </a:r>
          </a:p>
          <a:p>
            <a:pPr lvl="1"/>
            <a:r>
              <a:rPr lang="en-US" sz="2000" dirty="0"/>
              <a:t>For some reason, average playtime was low in October</a:t>
            </a:r>
          </a:p>
          <a:p>
            <a:pPr lvl="2"/>
            <a:r>
              <a:rPr lang="en-US" dirty="0"/>
              <a:t>Possible reasons: </a:t>
            </a:r>
          </a:p>
          <a:p>
            <a:pPr lvl="1"/>
            <a:r>
              <a:rPr lang="en-US" sz="2000" dirty="0"/>
              <a:t>People played more on average in November and December. Thanksgiving and Holiday vacation? </a:t>
            </a:r>
          </a:p>
          <a:p>
            <a:r>
              <a:rPr lang="en-US" sz="2000" dirty="0"/>
              <a:t>Total amount of time people play is ~3,000 minutes or about 50 hours of gameplay</a:t>
            </a:r>
          </a:p>
          <a:p>
            <a:pPr lvl="1"/>
            <a:r>
              <a:rPr lang="en-US" sz="2000" dirty="0"/>
              <a:t>This makes sense, as Borderlands is an open-world RPG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AD3C7B70-389B-4248-821F-E7FE5D67C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4755" y="1059541"/>
            <a:ext cx="4738918" cy="4738918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57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beast master borderlands">
            <a:extLst>
              <a:ext uri="{FF2B5EF4-FFF2-40B4-BE49-F238E27FC236}">
                <a16:creationId xmlns:a16="http://schemas.microsoft.com/office/drawing/2014/main" id="{694E7E43-3806-4C02-8EAE-0029672A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BB52CDB-E09D-42E2-877A-0B64BEA66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 bwMode="auto">
          <a:xfrm>
            <a:off x="4321769" y="543687"/>
            <a:ext cx="7851943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ED109-E967-4C62-A2FA-993721DE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dirty="0"/>
              <a:t>People LOVE Beast Master (FL4K)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2198D-4221-449F-97EB-582B6CEC2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8" y="5855842"/>
            <a:ext cx="10906061" cy="88023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Almost 1,000 more Players than the next most</a:t>
            </a:r>
          </a:p>
          <a:p>
            <a:pPr marL="0" indent="0" algn="ctr">
              <a:buNone/>
            </a:pPr>
            <a:r>
              <a:rPr lang="en-US" sz="2400" dirty="0"/>
              <a:t>Operative comes last of 4 vault hunters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2BE6E3-8463-481B-8AC9-8776F676ED3B}"/>
              </a:ext>
            </a:extLst>
          </p:cNvPr>
          <p:cNvSpPr/>
          <p:nvPr/>
        </p:nvSpPr>
        <p:spPr>
          <a:xfrm>
            <a:off x="4876800" y="664464"/>
            <a:ext cx="1048512" cy="188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C8444-EA11-4C25-808F-E303B5E02D7F}"/>
              </a:ext>
            </a:extLst>
          </p:cNvPr>
          <p:cNvSpPr/>
          <p:nvPr/>
        </p:nvSpPr>
        <p:spPr>
          <a:xfrm>
            <a:off x="4882896" y="1141384"/>
            <a:ext cx="1042416" cy="12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0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4529D-373D-46E6-94BB-A350487F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Which Vault Hunter is played for the longest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67C8-5D69-4F3D-8E44-E467B7C3A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9" y="4685288"/>
            <a:ext cx="4171994" cy="20507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2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C452A028-680A-4A8F-96A2-1339BE91C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r="3" b="3"/>
          <a:stretch/>
        </p:blipFill>
        <p:spPr bwMode="auto">
          <a:xfrm>
            <a:off x="5640572" y="557360"/>
            <a:ext cx="5608830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6F421E6-39F6-411F-A32A-014D0F65FE6C}"/>
              </a:ext>
            </a:extLst>
          </p:cNvPr>
          <p:cNvSpPr/>
          <p:nvPr/>
        </p:nvSpPr>
        <p:spPr>
          <a:xfrm>
            <a:off x="10147177" y="4110361"/>
            <a:ext cx="612559" cy="5878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66FFB4E-5490-47A3-8FFA-BF10D4E6550C}"/>
              </a:ext>
            </a:extLst>
          </p:cNvPr>
          <p:cNvSpPr/>
          <p:nvPr/>
        </p:nvSpPr>
        <p:spPr>
          <a:xfrm>
            <a:off x="9993297" y="1651247"/>
            <a:ext cx="612559" cy="639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52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Image result for operative borderlands 3">
            <a:extLst>
              <a:ext uri="{FF2B5EF4-FFF2-40B4-BE49-F238E27FC236}">
                <a16:creationId xmlns:a16="http://schemas.microsoft.com/office/drawing/2014/main" id="{3485807B-9139-4B37-8EEF-5015EBA99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15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3CECF2-1508-4168-832F-0B7ACC941C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5" b="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F20FD-758B-4904-A9DF-CA0EF2A6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Operative (Zane) does the Most Damage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BC74B-22C5-400F-B223-2D0844A0FB67}"/>
              </a:ext>
            </a:extLst>
          </p:cNvPr>
          <p:cNvSpPr/>
          <p:nvPr/>
        </p:nvSpPr>
        <p:spPr>
          <a:xfrm>
            <a:off x="6004560" y="4013200"/>
            <a:ext cx="2326640" cy="172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3BD2-FDC0-4933-BA5E-074C4C2D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D128-A7D4-4BAC-B2DF-D085EDF47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Beastmaster has the highest number of Unique Players</a:t>
            </a:r>
          </a:p>
          <a:p>
            <a:pPr lvl="1"/>
            <a:r>
              <a:rPr lang="en-US" dirty="0"/>
              <a:t>Operative has the lowest</a:t>
            </a:r>
          </a:p>
          <a:p>
            <a:r>
              <a:rPr lang="en-US" dirty="0"/>
              <a:t>Gunner is played the longest on average, while the Operative is played the shortest</a:t>
            </a:r>
          </a:p>
          <a:p>
            <a:pPr lvl="1"/>
            <a:r>
              <a:rPr lang="en-US" dirty="0"/>
              <a:t>Smaller differences. Can do statistical significance testing to follow up</a:t>
            </a:r>
          </a:p>
          <a:p>
            <a:r>
              <a:rPr lang="en-US" dirty="0"/>
              <a:t>The Operative does the </a:t>
            </a:r>
            <a:r>
              <a:rPr lang="en-US" i="1" dirty="0"/>
              <a:t>most </a:t>
            </a:r>
            <a:r>
              <a:rPr lang="en-US" dirty="0"/>
              <a:t>damage on average. The Gunner does the least.</a:t>
            </a:r>
          </a:p>
          <a:p>
            <a:pPr lvl="1"/>
            <a:r>
              <a:rPr lang="en-US" dirty="0"/>
              <a:t>Possible that the Operative is difficult to master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9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s4 xbox pc">
            <a:extLst>
              <a:ext uri="{FF2B5EF4-FFF2-40B4-BE49-F238E27FC236}">
                <a16:creationId xmlns:a16="http://schemas.microsoft.com/office/drawing/2014/main" id="{979B587C-E3D5-4AA5-8D2D-5EDEFDC2A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r="2456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BEE3D-E02D-4A3C-B5AC-B8F2545E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are people using to play Borderlands 5?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57394-B9BF-4E64-A111-E8DE655ED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18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66710D-202D-4ADA-94F8-BCFD24D1D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F525B8-990E-436C-9EE0-E2FC2527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4751674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6099D-255C-4F29-8B0C-C1BBEA61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3" y="1054121"/>
            <a:ext cx="4045981" cy="118411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3 Platforms above the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926D8-92F2-4034-A31A-77E36F6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399100"/>
            <a:ext cx="4045742" cy="3400968"/>
          </a:xfrm>
        </p:spPr>
        <p:txBody>
          <a:bodyPr>
            <a:normAutofit/>
          </a:bodyPr>
          <a:lstStyle/>
          <a:p>
            <a:r>
              <a:rPr lang="en-US" sz="2000"/>
              <a:t>Platform 3 starts off very strong, but quickly declines in proportion of users</a:t>
            </a:r>
          </a:p>
          <a:p>
            <a:pPr lvl="1"/>
            <a:r>
              <a:rPr lang="en-US" sz="2000"/>
              <a:t>30% to %20 by January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35B67F4-E0C5-487A-96CC-E0012E69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2845" y="224536"/>
            <a:ext cx="4360053" cy="2441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CDAEB-A386-47DB-A236-F6BCE4D3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56" y="3828267"/>
            <a:ext cx="1815942" cy="1612984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1962EC-0848-46EB-A56A-591FE6E57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278" y="2890699"/>
            <a:ext cx="6423544" cy="358112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5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6" name="Rectangle 86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D1523-688E-4587-8798-5E596F56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434" y="4107162"/>
            <a:ext cx="4424430" cy="2036742"/>
          </a:xfrm>
        </p:spPr>
        <p:txBody>
          <a:bodyPr>
            <a:normAutofit/>
          </a:bodyPr>
          <a:lstStyle/>
          <a:p>
            <a:r>
              <a:rPr lang="en-US" sz="4000" dirty="0"/>
              <a:t>Platform User Behaviors</a:t>
            </a:r>
          </a:p>
        </p:txBody>
      </p:sp>
      <p:sp>
        <p:nvSpPr>
          <p:cNvPr id="14357" name="Rectangle 88">
            <a:extLst>
              <a:ext uri="{FF2B5EF4-FFF2-40B4-BE49-F238E27FC236}">
                <a16:creationId xmlns:a16="http://schemas.microsoft.com/office/drawing/2014/main" id="{9C48229F-90CC-424E-BDAB-03C0511D3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52" name="Picture 16">
            <a:extLst>
              <a:ext uri="{FF2B5EF4-FFF2-40B4-BE49-F238E27FC236}">
                <a16:creationId xmlns:a16="http://schemas.microsoft.com/office/drawing/2014/main" id="{19C75DF2-99DD-4CB5-8BD8-A7D0B473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9530" y="1045880"/>
            <a:ext cx="4953463" cy="2761555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30A740-2D32-4733-8841-C534569B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4726" y="1039688"/>
            <a:ext cx="4953464" cy="2773939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7401-4CE0-449C-8990-C0A9DE5F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4212709"/>
            <a:ext cx="5160457" cy="20367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		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60508B-5A22-4DF4-BAE0-8A6D8D62130B}"/>
              </a:ext>
            </a:extLst>
          </p:cNvPr>
          <p:cNvSpPr txBox="1"/>
          <p:nvPr/>
        </p:nvSpPr>
        <p:spPr>
          <a:xfrm>
            <a:off x="639191" y="6435378"/>
            <a:ext cx="555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Additional analyses in written form in Appendix slide 32</a:t>
            </a:r>
          </a:p>
        </p:txBody>
      </p:sp>
    </p:spTree>
    <p:extLst>
      <p:ext uri="{BB962C8B-B14F-4D97-AF65-F5344CB8AC3E}">
        <p14:creationId xmlns:p14="http://schemas.microsoft.com/office/powerpoint/2010/main" val="329384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B19F-9E4A-4CAE-806F-9872A799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Platform Habits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C0ED9-B2C6-4DF7-A505-58C8EFA4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4 (Stadia?) didn’t release until January</a:t>
            </a:r>
          </a:p>
          <a:p>
            <a:pPr lvl="1"/>
            <a:r>
              <a:rPr lang="en-US" dirty="0"/>
              <a:t>Playtimes dropped fast though. Maybe poor experience?</a:t>
            </a:r>
          </a:p>
          <a:p>
            <a:r>
              <a:rPr lang="en-US" dirty="0"/>
              <a:t>Platform 3 (PC?) started strong in platform-share but decreased in proportion</a:t>
            </a:r>
          </a:p>
          <a:p>
            <a:pPr lvl="1"/>
            <a:r>
              <a:rPr lang="en-US" dirty="0"/>
              <a:t>30% of share to 20% </a:t>
            </a:r>
          </a:p>
          <a:p>
            <a:r>
              <a:rPr lang="en-US" dirty="0"/>
              <a:t>Platforms 1 and 2 (PS4 and Xbox?) have the strongest playtimes and are roughly equal throughout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2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orderlands broom">
            <a:extLst>
              <a:ext uri="{FF2B5EF4-FFF2-40B4-BE49-F238E27FC236}">
                <a16:creationId xmlns:a16="http://schemas.microsoft.com/office/drawing/2014/main" id="{C3C4FF3D-1141-4474-9C77-A10EB6511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2" b="1863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D7B6E-3814-4D83-A601-C996EAE3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Cleaning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BF7E9-DB36-4A03-832B-A7F9D1B92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Something went wrong in the  data ingestion</a:t>
            </a:r>
          </a:p>
        </p:txBody>
      </p:sp>
    </p:spTree>
    <p:extLst>
      <p:ext uri="{BB962C8B-B14F-4D97-AF65-F5344CB8AC3E}">
        <p14:creationId xmlns:p14="http://schemas.microsoft.com/office/powerpoint/2010/main" val="1532265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D4C49-BFFA-47A8-AB5A-4FF2EB42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Let’s look at a subset of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18A6E-A365-45D3-80AE-344CE85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2502049"/>
            <a:ext cx="2115455" cy="1866295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5684-A4E3-4AA1-89FB-D44B05D9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Looking at a subset of 5 hours of data </a:t>
            </a:r>
          </a:p>
        </p:txBody>
      </p:sp>
      <p:pic>
        <p:nvPicPr>
          <p:cNvPr id="5" name="Graphic 4" descr="Decision chart">
            <a:extLst>
              <a:ext uri="{FF2B5EF4-FFF2-40B4-BE49-F238E27FC236}">
                <a16:creationId xmlns:a16="http://schemas.microsoft.com/office/drawing/2014/main" id="{E0947866-0C4F-4C85-9D29-D85AE0D56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1120" y="2588341"/>
            <a:ext cx="1672618" cy="16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0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F6D37-6C37-4F85-9173-328BCEC5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Checking the specifics</a:t>
            </a: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0A3D4-B383-4B3C-ADFD-7801DAE9D694}"/>
              </a:ext>
            </a:extLst>
          </p:cNvPr>
          <p:cNvSpPr txBox="1"/>
          <p:nvPr/>
        </p:nvSpPr>
        <p:spPr>
          <a:xfrm>
            <a:off x="2615738" y="568063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29F10-BA3D-43FA-8FBB-5E5BD884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" y="133985"/>
            <a:ext cx="11947435" cy="2639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5DC7DB-BD5A-41C0-A690-06ABEB2612D0}"/>
              </a:ext>
            </a:extLst>
          </p:cNvPr>
          <p:cNvSpPr txBox="1"/>
          <p:nvPr/>
        </p:nvSpPr>
        <p:spPr>
          <a:xfrm>
            <a:off x="2804160" y="2750304"/>
            <a:ext cx="2438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Session ID: Can appear more than once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FB4958-97D7-45AA-A10B-884EAE599E73}"/>
              </a:ext>
            </a:extLst>
          </p:cNvPr>
          <p:cNvSpPr txBox="1"/>
          <p:nvPr/>
        </p:nvSpPr>
        <p:spPr>
          <a:xfrm>
            <a:off x="8164738" y="2813679"/>
            <a:ext cx="1899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Created to join weapons 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69218-CFCF-4A14-AF46-46427525C68B}"/>
              </a:ext>
            </a:extLst>
          </p:cNvPr>
          <p:cNvSpPr txBox="1"/>
          <p:nvPr/>
        </p:nvSpPr>
        <p:spPr>
          <a:xfrm>
            <a:off x="10088880" y="2793414"/>
            <a:ext cx="18994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Created from timestamp: 5 hours of data </a:t>
            </a:r>
          </a:p>
        </p:txBody>
      </p:sp>
    </p:spTree>
    <p:extLst>
      <p:ext uri="{BB962C8B-B14F-4D97-AF65-F5344CB8AC3E}">
        <p14:creationId xmlns:p14="http://schemas.microsoft.com/office/powerpoint/2010/main" val="600137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477B0-209C-4817-AD36-47085CC2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Less PC Players… but they’re better?</a:t>
            </a:r>
          </a:p>
        </p:txBody>
      </p:sp>
      <p:pic>
        <p:nvPicPr>
          <p:cNvPr id="19464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9F1259-3CA7-45F6-9AD5-3BC137B4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1648" y="482600"/>
            <a:ext cx="3336925" cy="31464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942927-0493-4575-9B24-744BC41D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48" y="3629025"/>
            <a:ext cx="3336925" cy="11779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86038C-D1D8-481C-9712-E2572A77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8821" y="657228"/>
            <a:ext cx="4507227" cy="26082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20642-0313-4E5C-8253-9E89468F6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085" y="3265490"/>
            <a:ext cx="4692915" cy="26082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175BE93-3A95-4B1C-8E28-B329B416F01A}"/>
              </a:ext>
            </a:extLst>
          </p:cNvPr>
          <p:cNvSpPr/>
          <p:nvPr/>
        </p:nvSpPr>
        <p:spPr>
          <a:xfrm>
            <a:off x="4972766" y="2571750"/>
            <a:ext cx="466725" cy="476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1378E9-5252-4B28-BB9E-6A85331433B5}"/>
              </a:ext>
            </a:extLst>
          </p:cNvPr>
          <p:cNvSpPr/>
          <p:nvPr/>
        </p:nvSpPr>
        <p:spPr>
          <a:xfrm>
            <a:off x="7963616" y="2789240"/>
            <a:ext cx="466725" cy="476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395FD7-0C49-4774-A563-0B8E626BCE32}"/>
              </a:ext>
            </a:extLst>
          </p:cNvPr>
          <p:cNvSpPr/>
          <p:nvPr/>
        </p:nvSpPr>
        <p:spPr>
          <a:xfrm>
            <a:off x="9752434" y="5397501"/>
            <a:ext cx="466725" cy="4762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D1C5A6-CF1E-4398-9CBB-84EF2FD2B0AE}"/>
              </a:ext>
            </a:extLst>
          </p:cNvPr>
          <p:cNvSpPr txBox="1"/>
          <p:nvPr/>
        </p:nvSpPr>
        <p:spPr>
          <a:xfrm>
            <a:off x="1980292" y="6520418"/>
            <a:ext cx="555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Additional analyses in written form in Appendix slide 33</a:t>
            </a:r>
          </a:p>
        </p:txBody>
      </p:sp>
    </p:spTree>
    <p:extLst>
      <p:ext uri="{BB962C8B-B14F-4D97-AF65-F5344CB8AC3E}">
        <p14:creationId xmlns:p14="http://schemas.microsoft.com/office/powerpoint/2010/main" val="51955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2DB6B-593B-435D-903A-7C979EBE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99" y="947738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Final Recommendations</a:t>
            </a:r>
          </a:p>
        </p:txBody>
      </p:sp>
      <p:pic>
        <p:nvPicPr>
          <p:cNvPr id="19" name="Graphic 6" descr="Chess Pieces">
            <a:extLst>
              <a:ext uri="{FF2B5EF4-FFF2-40B4-BE49-F238E27FC236}">
                <a16:creationId xmlns:a16="http://schemas.microsoft.com/office/drawing/2014/main" id="{4FEB3284-9481-426D-AF02-A04D7BE4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B7593-6444-466B-BEBD-E8FE84CFE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352424"/>
            <a:ext cx="7289799" cy="6505575"/>
          </a:xfrm>
        </p:spPr>
        <p:txBody>
          <a:bodyPr anchor="t">
            <a:normAutofit/>
          </a:bodyPr>
          <a:lstStyle/>
          <a:p>
            <a:r>
              <a:rPr lang="en-US" dirty="0"/>
              <a:t>Different playstyles = different marketing approaches</a:t>
            </a:r>
          </a:p>
          <a:p>
            <a:pPr lvl="1"/>
            <a:r>
              <a:rPr lang="en-US" dirty="0"/>
              <a:t>PC players are “better”. Get more done</a:t>
            </a:r>
          </a:p>
          <a:p>
            <a:pPr lvl="1"/>
            <a:r>
              <a:rPr lang="en-US" dirty="0"/>
              <a:t>There are more PS4 and Xbox players </a:t>
            </a:r>
          </a:p>
          <a:p>
            <a:r>
              <a:rPr lang="en-US" dirty="0"/>
              <a:t>Increase the session time</a:t>
            </a:r>
          </a:p>
          <a:p>
            <a:pPr lvl="1"/>
            <a:r>
              <a:rPr lang="en-US" dirty="0"/>
              <a:t>Competitive games have the “just one more” aspect</a:t>
            </a:r>
          </a:p>
          <a:p>
            <a:pPr lvl="2"/>
            <a:r>
              <a:rPr lang="en-US" dirty="0"/>
              <a:t>Raids and live community events for co-op</a:t>
            </a:r>
          </a:p>
          <a:p>
            <a:r>
              <a:rPr lang="en-US" dirty="0"/>
              <a:t>The Operative: Powerful, but not played </a:t>
            </a:r>
          </a:p>
          <a:p>
            <a:pPr lvl="1"/>
            <a:r>
              <a:rPr lang="en-US" dirty="0"/>
              <a:t>Could be a high learning curve for this character</a:t>
            </a:r>
          </a:p>
          <a:p>
            <a:pPr lvl="2"/>
            <a:r>
              <a:rPr lang="en-US" dirty="0"/>
              <a:t>Have you tried How-</a:t>
            </a:r>
            <a:r>
              <a:rPr lang="en-US" dirty="0" err="1"/>
              <a:t>To’s</a:t>
            </a:r>
            <a:r>
              <a:rPr lang="en-US" dirty="0"/>
              <a:t> or Official </a:t>
            </a:r>
            <a:r>
              <a:rPr lang="en-US" i="1" dirty="0"/>
              <a:t>Borderlands</a:t>
            </a:r>
            <a:r>
              <a:rPr lang="en-US" dirty="0"/>
              <a:t> Wiki pages to help players understand the different characters?</a:t>
            </a:r>
          </a:p>
          <a:p>
            <a:r>
              <a:rPr lang="en-US" dirty="0"/>
              <a:t>Player drop-off</a:t>
            </a:r>
          </a:p>
          <a:p>
            <a:pPr lvl="1"/>
            <a:r>
              <a:rPr lang="en-US" dirty="0"/>
              <a:t>“Game as a service” to keep </a:t>
            </a:r>
            <a:r>
              <a:rPr lang="en-US" dirty="0" err="1"/>
              <a:t>playerbase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Pros and Cons to this</a:t>
            </a:r>
          </a:p>
        </p:txBody>
      </p:sp>
      <p:pic>
        <p:nvPicPr>
          <p:cNvPr id="5" name="Graphic 4" descr="Professor">
            <a:extLst>
              <a:ext uri="{FF2B5EF4-FFF2-40B4-BE49-F238E27FC236}">
                <a16:creationId xmlns:a16="http://schemas.microsoft.com/office/drawing/2014/main" id="{A89DF79D-A06B-4A85-BAAA-931F8B6B7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831" y="2122544"/>
            <a:ext cx="3430532" cy="3430532"/>
          </a:xfrm>
          <a:prstGeom prst="rect">
            <a:avLst/>
          </a:prstGeom>
          <a:effectLst>
            <a:outerShdw blurRad="254000" dist="266700" dir="87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432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F483-61F7-403F-9B2D-85A9884C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54E4D-13B6-43C4-B947-97875438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Cleaning Steps taken</a:t>
            </a:r>
          </a:p>
          <a:p>
            <a:r>
              <a:rPr lang="en-US" dirty="0"/>
              <a:t>Additional Analyses for slides</a:t>
            </a:r>
          </a:p>
        </p:txBody>
      </p:sp>
    </p:spTree>
    <p:extLst>
      <p:ext uri="{BB962C8B-B14F-4D97-AF65-F5344CB8AC3E}">
        <p14:creationId xmlns:p14="http://schemas.microsoft.com/office/powerpoint/2010/main" val="1009586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F1016-CFF9-4DD0-A656-97A6AF74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The CSV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A9420-8E7F-4949-90CF-236A182BC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1600" dirty="0"/>
              <a:t>1,700,000 rows; 500,000 corrupted</a:t>
            </a:r>
          </a:p>
          <a:p>
            <a:pPr lvl="1"/>
            <a:r>
              <a:rPr lang="en-US" sz="1600" dirty="0"/>
              <a:t>Almost 1/3… can’t drop these</a:t>
            </a:r>
          </a:p>
          <a:p>
            <a:r>
              <a:rPr lang="en-US" sz="1600" dirty="0"/>
              <a:t>What’s wrong with them?</a:t>
            </a:r>
          </a:p>
          <a:p>
            <a:pPr lvl="1"/>
            <a:r>
              <a:rPr lang="en-US" sz="1600" dirty="0"/>
              <a:t>Data in many columns shifted several cells over</a:t>
            </a:r>
          </a:p>
          <a:p>
            <a:r>
              <a:rPr lang="en-US" sz="1600" dirty="0"/>
              <a:t>Coincidence?</a:t>
            </a:r>
          </a:p>
          <a:p>
            <a:pPr lvl="1"/>
            <a:r>
              <a:rPr lang="en-US" sz="1600" dirty="0"/>
              <a:t>There were also ~500,000 rows in the “clean” data with </a:t>
            </a:r>
            <a:r>
              <a:rPr lang="en-US" sz="1600" i="1" dirty="0"/>
              <a:t>extra</a:t>
            </a:r>
            <a:r>
              <a:rPr lang="en-US" sz="1600" dirty="0"/>
              <a:t> rows of data within a single cell!</a:t>
            </a:r>
          </a:p>
          <a:p>
            <a:pPr lvl="1"/>
            <a:r>
              <a:rPr lang="en-US" sz="1600" dirty="0"/>
              <a:t>Because of the similarity in numbers, I came to the conclusion that the 500,000 corrupted rows of data were caused because of these rows </a:t>
            </a:r>
          </a:p>
          <a:p>
            <a:r>
              <a:rPr lang="en-US" sz="1600" dirty="0"/>
              <a:t>Rest of the clean data was ingested into </a:t>
            </a:r>
            <a:r>
              <a:rPr lang="en-US" sz="1600" b="1" dirty="0"/>
              <a:t>Python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2A943-C501-4DFB-AD4A-6E27923B3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7" r="35372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5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6762-82B1-4E4F-BA01-7B7C5FC7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Cleaning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89355-1782-46B7-83BA-B1145B0D5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59" y="2928739"/>
            <a:ext cx="9422240" cy="1734758"/>
          </a:xfrm>
        </p:spPr>
        <p:txBody>
          <a:bodyPr>
            <a:normAutofit/>
          </a:bodyPr>
          <a:lstStyle/>
          <a:p>
            <a:r>
              <a:rPr lang="en-US" sz="2400" dirty="0"/>
              <a:t>Brought corrupted rows into excel to work in real time with them</a:t>
            </a:r>
          </a:p>
          <a:p>
            <a:r>
              <a:rPr lang="en-US" sz="2400" dirty="0"/>
              <a:t>Split by commas and made a table with two tables’ worth of columns</a:t>
            </a:r>
          </a:p>
          <a:p>
            <a:r>
              <a:rPr lang="en-US" sz="2400" dirty="0"/>
              <a:t>Brought the data into python and split them into two tables, renaming for consistency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2BC04-A268-4878-802E-91DB67D0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89" y="1082383"/>
            <a:ext cx="9422240" cy="1790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1F2B49-2A6B-4331-9F9C-5E792A3B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4719629"/>
            <a:ext cx="9514332" cy="116550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D907CD1-A2C6-438C-9A39-49BC37508A66}"/>
              </a:ext>
            </a:extLst>
          </p:cNvPr>
          <p:cNvSpPr/>
          <p:nvPr/>
        </p:nvSpPr>
        <p:spPr>
          <a:xfrm>
            <a:off x="972709" y="1321553"/>
            <a:ext cx="1198991" cy="2691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E964927-212E-4478-8A69-802855A6CB61}"/>
              </a:ext>
            </a:extLst>
          </p:cNvPr>
          <p:cNvSpPr/>
          <p:nvPr/>
        </p:nvSpPr>
        <p:spPr>
          <a:xfrm>
            <a:off x="6442833" y="1340867"/>
            <a:ext cx="1198991" cy="2691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3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1A753-AA12-4B8B-ABAB-82BEB087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Bringing it together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74FB9-31FB-4AF9-9D53-5197554F8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212" y="2118001"/>
            <a:ext cx="4559425" cy="365592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Used Python to bring all of the data together</a:t>
            </a:r>
          </a:p>
          <a:p>
            <a:r>
              <a:rPr lang="en-US" sz="2000" dirty="0"/>
              <a:t>There were still some issues with</a:t>
            </a:r>
            <a:br>
              <a:rPr lang="en-US" sz="2000" dirty="0"/>
            </a:br>
            <a:r>
              <a:rPr lang="en-US" sz="2000" dirty="0"/>
              <a:t>the data. Some outliers and </a:t>
            </a:r>
            <a:br>
              <a:rPr lang="en-US" sz="2000" dirty="0"/>
            </a:br>
            <a:r>
              <a:rPr lang="en-US" sz="2000" dirty="0"/>
              <a:t>corrupted data, but only &lt;1% </a:t>
            </a:r>
          </a:p>
          <a:p>
            <a:pPr lvl="1"/>
            <a:r>
              <a:rPr lang="en-US" sz="2000" dirty="0"/>
              <a:t>Examples: Data remaining in wrong </a:t>
            </a:r>
            <a:br>
              <a:rPr lang="en-US" sz="2000" dirty="0"/>
            </a:br>
            <a:r>
              <a:rPr lang="en-US" sz="2000" dirty="0"/>
              <a:t>row</a:t>
            </a:r>
          </a:p>
          <a:p>
            <a:pPr lvl="2"/>
            <a:r>
              <a:rPr lang="en-US" sz="1600" dirty="0"/>
              <a:t>Used </a:t>
            </a:r>
            <a:r>
              <a:rPr lang="en-US" sz="1600" dirty="0" err="1"/>
              <a:t>RegEx</a:t>
            </a:r>
            <a:r>
              <a:rPr lang="en-US" sz="1600" dirty="0"/>
              <a:t> and Type constraints to find them</a:t>
            </a:r>
          </a:p>
          <a:p>
            <a:pPr lvl="1"/>
            <a:r>
              <a:rPr lang="en-US" sz="2000" dirty="0"/>
              <a:t>Dropped them</a:t>
            </a:r>
          </a:p>
          <a:p>
            <a:r>
              <a:rPr lang="en-US" sz="2000" dirty="0"/>
              <a:t>Result: 1.7 mil clean rows of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6A827-8239-4506-83FA-8DD49403C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04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44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80561-92A8-4B3B-AF33-B1FE8D84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The JSON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B8203-1A83-4ECD-8477-FF840C9B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JSON was a clean dataset, but needed to be worked on for Python and </a:t>
            </a:r>
            <a:r>
              <a:rPr lang="en-US" sz="1800" dirty="0" err="1"/>
              <a:t>Jupyter</a:t>
            </a:r>
            <a:r>
              <a:rPr lang="en-US" sz="1800" dirty="0"/>
              <a:t> Notebook use</a:t>
            </a:r>
          </a:p>
          <a:p>
            <a:r>
              <a:rPr lang="en-US" sz="1800" dirty="0"/>
              <a:t>Created two tables: one for ‘context’ and one for ‘weapons’</a:t>
            </a:r>
          </a:p>
          <a:p>
            <a:pPr lvl="1"/>
            <a:r>
              <a:rPr lang="en-US" sz="1800" dirty="0"/>
              <a:t>Assigned Unique Identifier for each JSON line</a:t>
            </a:r>
          </a:p>
          <a:p>
            <a:r>
              <a:rPr lang="en-US" sz="1800" dirty="0"/>
              <a:t>5 Hours worth of Data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~100,000 in context and 1,000,000 in weapons</a:t>
            </a:r>
          </a:p>
          <a:p>
            <a:pPr lvl="1"/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4E5A7-5EA5-48E6-A804-0FAE216E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843282"/>
            <a:ext cx="4305905" cy="23144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BBCB1-5E7A-4143-B9CE-9F8456BF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4108715"/>
            <a:ext cx="4305905" cy="150706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39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C74E-AEB0-423A-82B0-40A81F4D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Players per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F478-B9B7-4265-AB31-623224DBD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Peak single-day Unique Users just after launch at 5,000+</a:t>
            </a:r>
          </a:p>
          <a:p>
            <a:r>
              <a:rPr lang="en-US" dirty="0"/>
              <a:t>Has decreased to ~400 per day, 5 months after release</a:t>
            </a:r>
          </a:p>
          <a:p>
            <a:r>
              <a:rPr lang="en-US" dirty="0"/>
              <a:t>Peaks on the weekends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1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77224-3373-44D9-93D0-E01A9BDC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Received two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734B9E-07C2-45AE-A790-9FC2192A4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4209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4C1E8A-8D22-4B8D-98E7-1C299A27110A}"/>
              </a:ext>
            </a:extLst>
          </p:cNvPr>
          <p:cNvSpPr txBox="1"/>
          <p:nvPr/>
        </p:nvSpPr>
        <p:spPr>
          <a:xfrm>
            <a:off x="5591174" y="6368153"/>
            <a:ext cx="6600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Data Cleaning steps in Appendix slides 25-28</a:t>
            </a:r>
          </a:p>
        </p:txBody>
      </p:sp>
    </p:spTree>
    <p:extLst>
      <p:ext uri="{BB962C8B-B14F-4D97-AF65-F5344CB8AC3E}">
        <p14:creationId xmlns:p14="http://schemas.microsoft.com/office/powerpoint/2010/main" val="868391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97D12-8569-4FCD-BCFB-3AE6AAF3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are People Playing?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DEB95-30C8-4874-8569-6EA52E30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are likely to spend almost 3,000 minutes (50 hours) total in the world of borderlands </a:t>
            </a:r>
          </a:p>
          <a:p>
            <a:r>
              <a:rPr lang="en-US" dirty="0"/>
              <a:t>Most playing sessions are roughly an hour, but many extend to 2 or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68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5DEC5-D3DE-41CB-B1CF-CD4572DF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Playtime by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50E4-BAB6-45A7-8B64-77E708B1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Playtime heavily decreased by November, but increased again in January. Winter break?</a:t>
            </a:r>
          </a:p>
          <a:p>
            <a:r>
              <a:rPr lang="en-US" dirty="0"/>
              <a:t>There is not a large different in average session over time. So even if less people are playing, they are still spending just as long playing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75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4340-BA32-48F8-8390-EC5366C9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User Behaviors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74D9C-F0EE-41A5-99F1-B365E5C6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top two consoles (at this point I’m suspecting PS4 and Xbox), are played with similar habits </a:t>
            </a:r>
          </a:p>
          <a:p>
            <a:r>
              <a:rPr lang="en-US" dirty="0"/>
              <a:t>Console 4 (I’m suspecting the Stadia) increases in January because it was released then	</a:t>
            </a:r>
          </a:p>
          <a:p>
            <a:pPr lvl="1"/>
            <a:r>
              <a:rPr lang="en-US" sz="2800" dirty="0"/>
              <a:t>Quickly decreases. Not working well?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46980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90CC-3B0C-41D3-A6E7-EE051B33B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PC Players… but they’re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9AAC3-4FB6-4A47-BBBD-390EF5699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only half the amount of PC players than PS4 and Xbox One players</a:t>
            </a:r>
          </a:p>
          <a:p>
            <a:r>
              <a:rPr lang="en-US" dirty="0"/>
              <a:t>They “get more done” though, and in less time</a:t>
            </a:r>
          </a:p>
          <a:p>
            <a:r>
              <a:rPr lang="en-US" dirty="0"/>
              <a:t>More experienced? Faster load times?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5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2663-DD93-4A31-AD84-81FFA89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dirty="0"/>
              <a:t>The Final Data Tables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8FE4CB-704E-4B2D-AC22-D3A34B65FB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130628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730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584F2-CD9D-47EB-B60C-0BC11151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Exploring the Data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Image result for borderlands map">
            <a:extLst>
              <a:ext uri="{FF2B5EF4-FFF2-40B4-BE49-F238E27FC236}">
                <a16:creationId xmlns:a16="http://schemas.microsoft.com/office/drawing/2014/main" id="{EDF173DC-8C08-45C6-A89E-A0EC344C4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" r="-2" b="583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5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5044CCC-53E0-475D-BD8D-DA894839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9417"/>
            <a:ext cx="6068182" cy="409800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083A2AC-4A8F-4E29-8187-C4FE22A7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3820" y="219499"/>
            <a:ext cx="6068180" cy="399792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5F8AE-5321-48D0-809F-422571DE2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189" y="443828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/>
              <a:t>Unique Players per Month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830D2-2B05-439A-BD23-BEF0F4AA0C33}"/>
              </a:ext>
            </a:extLst>
          </p:cNvPr>
          <p:cNvSpPr txBox="1"/>
          <p:nvPr/>
        </p:nvSpPr>
        <p:spPr>
          <a:xfrm>
            <a:off x="7169311" y="6453835"/>
            <a:ext cx="521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Analyses in written form in Appendix slide 29</a:t>
            </a:r>
          </a:p>
        </p:txBody>
      </p:sp>
    </p:spTree>
    <p:extLst>
      <p:ext uri="{BB962C8B-B14F-4D97-AF65-F5344CB8AC3E}">
        <p14:creationId xmlns:p14="http://schemas.microsoft.com/office/powerpoint/2010/main" val="400422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B5F97-A34F-42D8-BE71-4B172473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The number of Total minutes played per day also increases on the weekends</a:t>
            </a:r>
            <a:br>
              <a:rPr lang="en-US" sz="1600" dirty="0">
                <a:solidFill>
                  <a:srgbClr val="FFFFFF"/>
                </a:solidFill>
              </a:rPr>
            </a:b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People’s session times remain more-or-less constant over the months.</a:t>
            </a:r>
          </a:p>
        </p:txBody>
      </p:sp>
      <p:pic>
        <p:nvPicPr>
          <p:cNvPr id="17410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B550C48-5469-4B36-9B9E-65942EA5EA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45395"/>
            <a:ext cx="6054328" cy="32283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32681DD-C6D7-42CB-9DFB-6D290323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" y="2473960"/>
            <a:ext cx="5910889" cy="32997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2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FB1F3-6BC0-46AA-8DF0-2446211C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People played it for shorter amount of time in October, but there were more players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38" name="Content Placeholder 18437">
            <a:extLst>
              <a:ext uri="{FF2B5EF4-FFF2-40B4-BE49-F238E27FC236}">
                <a16:creationId xmlns:a16="http://schemas.microsoft.com/office/drawing/2014/main" id="{96F5DF86-D79F-4A28-AE36-A3CC7FBA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B9171-7EC4-4EA6-8387-9D20D786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10" y="1882090"/>
            <a:ext cx="2403642" cy="2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6F53E2-E53F-48C5-A28C-EC7688561867}"/>
              </a:ext>
            </a:extLst>
          </p:cNvPr>
          <p:cNvSpPr txBox="1"/>
          <p:nvPr/>
        </p:nvSpPr>
        <p:spPr>
          <a:xfrm>
            <a:off x="8472910" y="1512758"/>
            <a:ext cx="2403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Number of Players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C39BF2BE-26A7-48F7-BB0A-AF7F90DD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2" y="331956"/>
            <a:ext cx="7237191" cy="410672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6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D2C6-A08A-40F5-9786-16575224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578638"/>
            <a:ext cx="3649703" cy="17145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long are people playing?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2672C21-0AEE-447D-8268-A8272AC3D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9" b="1"/>
          <a:stretch/>
        </p:blipFill>
        <p:spPr bwMode="auto">
          <a:xfrm>
            <a:off x="1029207" y="385387"/>
            <a:ext cx="3649704" cy="405101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4CEAC80-5DE9-4DE0-BD75-22E1C89E6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8" b="2"/>
          <a:stretch/>
        </p:blipFill>
        <p:spPr bwMode="auto">
          <a:xfrm>
            <a:off x="4903700" y="370320"/>
            <a:ext cx="6848371" cy="405101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CDE48-149D-4AD3-B58C-D41DB05F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790" y="4863118"/>
            <a:ext cx="6848372" cy="171450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Does it have the “Just one more” component?</a:t>
            </a:r>
          </a:p>
          <a:p>
            <a:pPr lvl="1"/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85CCE-10A2-46A9-86DC-86FBE6436683}"/>
              </a:ext>
            </a:extLst>
          </p:cNvPr>
          <p:cNvSpPr txBox="1"/>
          <p:nvPr/>
        </p:nvSpPr>
        <p:spPr>
          <a:xfrm>
            <a:off x="639191" y="6435378"/>
            <a:ext cx="620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Additional analyses in written form in Appendix slide 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D1B53-FF2E-4830-B355-8114449EECDC}"/>
              </a:ext>
            </a:extLst>
          </p:cNvPr>
          <p:cNvSpPr txBox="1"/>
          <p:nvPr/>
        </p:nvSpPr>
        <p:spPr>
          <a:xfrm>
            <a:off x="1029207" y="248575"/>
            <a:ext cx="36497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Distribution of Average Playtimes (in minutes)</a:t>
            </a:r>
          </a:p>
        </p:txBody>
      </p:sp>
    </p:spTree>
    <p:extLst>
      <p:ext uri="{BB962C8B-B14F-4D97-AF65-F5344CB8AC3E}">
        <p14:creationId xmlns:p14="http://schemas.microsoft.com/office/powerpoint/2010/main" val="4274115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1217</Words>
  <Application>Microsoft Office PowerPoint</Application>
  <PresentationFormat>Widescreen</PresentationFormat>
  <Paragraphs>145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Avenir Next LT Pro</vt:lpstr>
      <vt:lpstr>Calibri</vt:lpstr>
      <vt:lpstr>Calibri Light</vt:lpstr>
      <vt:lpstr>Rockwell</vt:lpstr>
      <vt:lpstr>Office Theme</vt:lpstr>
      <vt:lpstr>Cleaning the Data and Analyzing It</vt:lpstr>
      <vt:lpstr>Cleaning the Data</vt:lpstr>
      <vt:lpstr>Received two files</vt:lpstr>
      <vt:lpstr>The Final Data Tables</vt:lpstr>
      <vt:lpstr>Exploring the Data</vt:lpstr>
      <vt:lpstr>Unique Players per Month</vt:lpstr>
      <vt:lpstr>The number of Total minutes played per day also increases on the weekends  People’s session times remain more-or-less constant over the months.</vt:lpstr>
      <vt:lpstr>People played it for shorter amount of time in October, but there were more players</vt:lpstr>
      <vt:lpstr>How long are people playing?</vt:lpstr>
      <vt:lpstr>Playtime By Month</vt:lpstr>
      <vt:lpstr>Summary on Playtimes</vt:lpstr>
      <vt:lpstr>People LOVE Beast Master (FL4K)</vt:lpstr>
      <vt:lpstr>Which Vault Hunter is played for the longest</vt:lpstr>
      <vt:lpstr>Operative (Zane) does the Most Damage</vt:lpstr>
      <vt:lpstr>Summary on Characters</vt:lpstr>
      <vt:lpstr>What are people using to play Borderlands 5?</vt:lpstr>
      <vt:lpstr>3 Platforms above the rest</vt:lpstr>
      <vt:lpstr>Platform User Behaviors</vt:lpstr>
      <vt:lpstr>Summary on Platform Habits</vt:lpstr>
      <vt:lpstr>Let’s look at a subset of data</vt:lpstr>
      <vt:lpstr>Checking the specifics</vt:lpstr>
      <vt:lpstr>Less PC Players… but they’re better?</vt:lpstr>
      <vt:lpstr>Final Recommendations</vt:lpstr>
      <vt:lpstr>Appendix</vt:lpstr>
      <vt:lpstr>The CSV</vt:lpstr>
      <vt:lpstr>Cleaning in Excel</vt:lpstr>
      <vt:lpstr>Bringing it together</vt:lpstr>
      <vt:lpstr>The JSON file</vt:lpstr>
      <vt:lpstr>Unique Players per Month</vt:lpstr>
      <vt:lpstr>How Long are People Playing?</vt:lpstr>
      <vt:lpstr>Playtime by Month</vt:lpstr>
      <vt:lpstr>Platform User Behaviors</vt:lpstr>
      <vt:lpstr>Less PC Players… but they’re better?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Cleaning the Data and Analyzing It</dc:title>
  <dc:creator>Alvaro Hu</dc:creator>
  <cp:lastModifiedBy>Alvaro Hu</cp:lastModifiedBy>
  <cp:revision>2</cp:revision>
  <dcterms:created xsi:type="dcterms:W3CDTF">2020-03-24T16:24:14Z</dcterms:created>
  <dcterms:modified xsi:type="dcterms:W3CDTF">2020-03-24T16:39:46Z</dcterms:modified>
</cp:coreProperties>
</file>